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307" r:id="rId4"/>
    <p:sldId id="314" r:id="rId5"/>
    <p:sldId id="318" r:id="rId6"/>
    <p:sldId id="319" r:id="rId7"/>
    <p:sldId id="320" r:id="rId8"/>
    <p:sldId id="321" r:id="rId9"/>
    <p:sldId id="309" r:id="rId10"/>
    <p:sldId id="308" r:id="rId11"/>
  </p:sldIdLst>
  <p:sldSz cx="9144000" cy="5143500" type="screen16x9"/>
  <p:notesSz cx="9144000" cy="51435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3300"/>
    <a:srgbClr val="005596"/>
    <a:srgbClr val="6BA4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57" autoAdjust="0"/>
  </p:normalViewPr>
  <p:slideViewPr>
    <p:cSldViewPr>
      <p:cViewPr>
        <p:scale>
          <a:sx n="75" d="100"/>
          <a:sy n="75" d="100"/>
        </p:scale>
        <p:origin x="-1016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910C-85F3-4150-BAA9-0E78805A39E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62A31-8738-4EEB-914D-1F8F261B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latin typeface="+mn-lt"/>
              </a:rPr>
              <a:t>Прежде чем говорить о примерах эффективности применения </a:t>
            </a:r>
            <a:r>
              <a:rPr lang="en-US" sz="900" dirty="0" smtClean="0">
                <a:latin typeface="+mn-lt"/>
              </a:rPr>
              <a:t>BIM-</a:t>
            </a:r>
            <a:r>
              <a:rPr lang="ru-RU" sz="900" dirty="0" smtClean="0">
                <a:latin typeface="+mn-lt"/>
              </a:rPr>
              <a:t>технологий, стоит кратко остановиться на том, что же такое BIM. </a:t>
            </a:r>
          </a:p>
          <a:p>
            <a:r>
              <a:rPr lang="ru-RU" sz="900" dirty="0" smtClean="0">
                <a:latin typeface="+mn-lt"/>
              </a:rPr>
              <a:t>Необходимо различать два понятия касающихся BIM-технологии: </a:t>
            </a:r>
          </a:p>
          <a:p>
            <a:r>
              <a:rPr lang="ru-RU" sz="900" b="1" dirty="0" smtClean="0">
                <a:latin typeface="+mn-lt"/>
              </a:rPr>
              <a:t>информационное моделирование </a:t>
            </a:r>
            <a:r>
              <a:rPr lang="ru-RU" sz="900" dirty="0" smtClean="0">
                <a:latin typeface="+mn-lt"/>
              </a:rPr>
              <a:t>(</a:t>
            </a:r>
            <a:r>
              <a:rPr lang="en-US" sz="900" dirty="0" smtClean="0">
                <a:latin typeface="+mn-lt"/>
              </a:rPr>
              <a:t>Building Information Modeling</a:t>
            </a:r>
            <a:r>
              <a:rPr lang="ru-RU" sz="900" dirty="0" smtClean="0">
                <a:latin typeface="+mn-lt"/>
              </a:rPr>
              <a:t>) – </a:t>
            </a:r>
            <a:r>
              <a:rPr lang="ru-RU" sz="900" b="1" dirty="0" smtClean="0">
                <a:latin typeface="+mn-lt"/>
              </a:rPr>
              <a:t>процесс</a:t>
            </a:r>
            <a:r>
              <a:rPr lang="ru-RU" sz="900" dirty="0" smtClean="0">
                <a:latin typeface="+mn-lt"/>
              </a:rPr>
              <a:t> и </a:t>
            </a:r>
          </a:p>
          <a:p>
            <a:r>
              <a:rPr lang="ru-RU" sz="900" b="1" dirty="0" smtClean="0">
                <a:latin typeface="+mn-lt"/>
              </a:rPr>
              <a:t>информационная модель</a:t>
            </a:r>
            <a:r>
              <a:rPr lang="ru-RU" sz="900" dirty="0" smtClean="0">
                <a:latin typeface="+mn-lt"/>
              </a:rPr>
              <a:t> (</a:t>
            </a:r>
            <a:r>
              <a:rPr lang="en-US" sz="900" dirty="0" smtClean="0">
                <a:latin typeface="+mn-lt"/>
              </a:rPr>
              <a:t>Building Information Model</a:t>
            </a:r>
            <a:r>
              <a:rPr lang="ru-RU" sz="900" dirty="0" smtClean="0">
                <a:latin typeface="+mn-lt"/>
              </a:rPr>
              <a:t>) – </a:t>
            </a:r>
            <a:r>
              <a:rPr lang="ru-RU" sz="900" b="1" dirty="0" smtClean="0">
                <a:latin typeface="+mn-lt"/>
              </a:rPr>
              <a:t>результат</a:t>
            </a:r>
            <a:r>
              <a:rPr lang="ru-RU" sz="900" dirty="0" smtClean="0">
                <a:latin typeface="+mn-lt"/>
              </a:rPr>
              <a:t>.</a:t>
            </a:r>
          </a:p>
          <a:p>
            <a:endParaRPr lang="ru-RU" sz="9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Информационное моделирование (</a:t>
            </a:r>
            <a:r>
              <a:rPr lang="en-US" sz="9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Information Modeling</a:t>
            </a:r>
            <a:r>
              <a:rPr lang="ru-RU" sz="9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процесс совместного создания, управления, хранения и обмена цифровыми данными, описывающими физические и функциональные характеристики зданий, сооружений и объектов инфраструктуры. Результатом данного процесса  является информационная модель объекта (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Information Model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Информационная модель (BIM-модель)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трехмерная модель, которая собрана из «объектов», виртуально представляющих реальные элементы здания/сооружения, например, стена, колонна, балка, труба и т.д., где каждый «объект» несет в себе информацию, отражающую его сущность: размеры, площадь, объем, материал, физические характеристики, производитель. И сопровождающая проект документация:</a:t>
            </a:r>
            <a:r>
              <a:rPr lang="ru-RU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чертежи, схемы, таблицы, документы.</a:t>
            </a:r>
            <a:endParaRPr lang="ru-RU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</a:t>
            </a:r>
            <a:r>
              <a:rPr lang="ru-RU" sz="900" b="1" dirty="0" smtClean="0">
                <a:solidFill>
                  <a:srgbClr val="C00000"/>
                </a:solidFill>
                <a:latin typeface="+mn-lt"/>
              </a:rPr>
              <a:t>80%</a:t>
            </a:r>
            <a:r>
              <a:rPr lang="ru-RU" sz="900" dirty="0" smtClean="0">
                <a:latin typeface="+mn-lt"/>
              </a:rPr>
              <a:t> объема работ - это процесс изменений и согласований с учетом технологических, экономических и </a:t>
            </a:r>
            <a:r>
              <a:rPr lang="ru-RU" sz="900" dirty="0" err="1" smtClean="0">
                <a:latin typeface="+mn-lt"/>
              </a:rPr>
              <a:t>логистических</a:t>
            </a:r>
            <a:r>
              <a:rPr lang="ru-RU" sz="900" dirty="0" smtClean="0">
                <a:latin typeface="+mn-lt"/>
              </a:rPr>
              <a:t> процессов, а </a:t>
            </a:r>
            <a:r>
              <a:rPr lang="ru-RU" sz="900" b="1" dirty="0" smtClean="0">
                <a:solidFill>
                  <a:srgbClr val="C00000"/>
                </a:solidFill>
                <a:latin typeface="+mn-lt"/>
              </a:rPr>
              <a:t>20%</a:t>
            </a:r>
            <a:r>
              <a:rPr lang="ru-RU" sz="900" dirty="0" smtClean="0">
                <a:latin typeface="+mn-lt"/>
              </a:rPr>
              <a:t> - это процесс создания и наполнения информационной модели.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latin typeface="+mn-lt"/>
              </a:rPr>
              <a:t>Поэтому основной задачей при внедрении </a:t>
            </a:r>
            <a:r>
              <a:rPr lang="en-US" sz="900" dirty="0" smtClean="0">
                <a:latin typeface="+mn-lt"/>
              </a:rPr>
              <a:t>BIM</a:t>
            </a:r>
            <a:r>
              <a:rPr lang="ru-RU" sz="900" dirty="0" smtClean="0">
                <a:latin typeface="+mn-lt"/>
              </a:rPr>
              <a:t> технологий является </a:t>
            </a:r>
            <a:r>
              <a:rPr lang="ru-RU" sz="900" b="1" dirty="0" smtClean="0">
                <a:latin typeface="+mn-lt"/>
              </a:rPr>
              <a:t>организация среды общих данных для совместной работы </a:t>
            </a:r>
            <a:r>
              <a:rPr lang="ru-RU" sz="900" dirty="0" smtClean="0">
                <a:latin typeface="+mn-lt"/>
              </a:rPr>
              <a:t>всех участников строительного проекта. Необходимо, чтобы проектировщики, производственники, службы</a:t>
            </a:r>
            <a:r>
              <a:rPr lang="ru-RU" sz="900" baseline="0" dirty="0" smtClean="0">
                <a:latin typeface="+mn-lt"/>
              </a:rPr>
              <a:t> логистики, группа управления проектом и другие могли отслеживать ход его выполнения, влиять на принятие решений на ранних этапах.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Реализовывать такую задачу можно как с использованием серверных решений, так и облачных сервисов.</a:t>
            </a:r>
            <a:endParaRPr lang="en-US" sz="9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Идеологию и реализацию такого подхода мы покажем на реальном примере.</a:t>
            </a:r>
            <a:endParaRPr lang="ru-RU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масштабных экологических проектов в Европе, который был реализован с применением BIM технологий, стал завод по сжиганию и переработке мусора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dirty="0" err="1" smtClean="0"/>
              <a:t>Amager</a:t>
            </a:r>
            <a:r>
              <a:rPr lang="ru-RU" dirty="0" smtClean="0"/>
              <a:t> </a:t>
            </a:r>
            <a:r>
              <a:rPr lang="ru-RU" dirty="0" err="1" smtClean="0"/>
              <a:t>Bakke</a:t>
            </a:r>
            <a:r>
              <a:rPr lang="ru-RU" dirty="0" smtClean="0"/>
              <a:t> (</a:t>
            </a:r>
            <a:r>
              <a:rPr lang="en-US" dirty="0" smtClean="0"/>
              <a:t>H</a:t>
            </a:r>
            <a:r>
              <a:rPr lang="ru-RU" dirty="0" err="1" smtClean="0"/>
              <a:t>ill</a:t>
            </a:r>
            <a:r>
              <a:rPr lang="ru-RU" dirty="0" smtClean="0"/>
              <a:t>). Это</a:t>
            </a:r>
            <a:r>
              <a:rPr lang="ru-RU" baseline="0" dirty="0" smtClean="0"/>
              <a:t> </a:t>
            </a:r>
            <a:r>
              <a:rPr lang="ru-RU" dirty="0" smtClean="0"/>
              <a:t>инновационное сооружение, расположенное недалеко</a:t>
            </a:r>
            <a:r>
              <a:rPr lang="ru-RU" baseline="0" dirty="0" smtClean="0"/>
              <a:t> от центра </a:t>
            </a:r>
            <a:r>
              <a:rPr lang="ru-RU" dirty="0" smtClean="0"/>
              <a:t>Копенгагена,</a:t>
            </a:r>
            <a:r>
              <a:rPr lang="ru-RU" baseline="0" dirty="0" smtClean="0"/>
              <a:t> которое </a:t>
            </a:r>
            <a:r>
              <a:rPr lang="ru-RU" dirty="0" smtClean="0"/>
              <a:t>обеспечивает город самым</a:t>
            </a:r>
            <a:r>
              <a:rPr lang="ru-RU" baseline="0" dirty="0" smtClean="0"/>
              <a:t> современным </a:t>
            </a:r>
            <a:r>
              <a:rPr lang="ru-RU" dirty="0" smtClean="0"/>
              <a:t>и экологически чистым заводом по сжиганию и переработке</a:t>
            </a:r>
            <a:r>
              <a:rPr lang="ru-RU" baseline="0" dirty="0" smtClean="0"/>
              <a:t> мусора</a:t>
            </a:r>
            <a:r>
              <a:rPr lang="ru-RU" dirty="0" smtClean="0"/>
              <a:t>, офисным центром в 11 этажей,</a:t>
            </a:r>
            <a:r>
              <a:rPr lang="ru-RU" baseline="0" dirty="0" smtClean="0"/>
              <a:t> местом отдыха и спортивных развлечений для горожан.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Данное сооружение уже стало одним из самых высоких зданий в Копенгагене и перешло в разряд достопримечательностей.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на стадии ПРЕДПРОЕКТ создавалась информационная модель завода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территории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позволило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оперативно визуализировать концепцию проекта планировки и объемно-планировочного решения;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несколько вариантов и выбрать оптимальный на основе проектных данных и оценочной стоимости строительства.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организации совместной работы над проектом выбрали систему Tekla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BIMsight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которой 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 участники проекта могли объединять свои модели, проверять их на конфликты и обмениваться информацией. Объединение на основе формата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IFC (Industry Foundation Classes)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стадии ПРОЕКТ изменения в конструкции здания происходили постоянно. Среда общих данных Tekla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BIMsight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всем участникам проекта быть в курсе изменений, отслеживать и проверять как эти изменения повлияют на их часть работ.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Компания МОЕ не только делала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металлокаркас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3D, но и разрабатывала основные узлы металлоконструкций на стадии Проект, т.е. частично делала КМД. </a:t>
            </a:r>
            <a:r>
              <a:rPr lang="ru-RU" sz="1200" dirty="0" smtClean="0">
                <a:solidFill>
                  <a:srgbClr val="363545"/>
                </a:solidFill>
                <a:latin typeface="+mn-lt"/>
              </a:rPr>
              <a:t>Д</a:t>
            </a:r>
            <a:r>
              <a:rPr lang="ru-RU" sz="1200" b="0" i="0" spc="0" baseline="0" dirty="0" smtClean="0">
                <a:solidFill>
                  <a:srgbClr val="363545"/>
                </a:solidFill>
                <a:latin typeface="+mn-lt"/>
              </a:rPr>
              <a:t>еталировка выполнялась для снижения количества Запросов на  информацию (</a:t>
            </a:r>
            <a:r>
              <a:rPr lang="x-none" sz="1200" b="0" i="0" spc="0" baseline="0" smtClean="0">
                <a:solidFill>
                  <a:srgbClr val="363545"/>
                </a:solidFill>
                <a:latin typeface="+mn-lt"/>
              </a:rPr>
              <a:t>RFIs</a:t>
            </a:r>
            <a:r>
              <a:rPr lang="ru-RU" sz="1200" b="0" i="0" spc="0" baseline="0" dirty="0" smtClean="0">
                <a:solidFill>
                  <a:srgbClr val="363545"/>
                </a:solidFill>
                <a:latin typeface="+mn-lt"/>
              </a:rPr>
              <a:t>) и экономии времени.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выполнялось армирование бетонных участков. Команда из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проектировщиков создала модель с 145 тыс.элементов, и выпустила около 2500 чертежей.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детальная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 модель помогала анализировать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конструкции на технологичность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т.е. возможность произвести и построить ту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иную конструкцию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Время от времени обнаруживались конструкции, которые не могут быть сделаны.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такие «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открытия» до начала производства или строительных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 позволили Заказчику сэкономить 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ремя и деньги.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Кровля здания состоит из сборных железобетонных плит, уложенных на угловые стальные профили. Плиты образуют двойную изогнутую поверхность крыши. При создании кровли использовалась технология, которая автоматически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создавала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конструктивные элементы по криволинейной поверхности архитектурной модели.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Генпроектировщик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еще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стадии Проект согласовывал свои решения с производителями, в частности с 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омпанией </a:t>
            </a:r>
            <a:r>
              <a:rPr lang="ru-RU" dirty="0" err="1" smtClean="0"/>
              <a:t>Цублин</a:t>
            </a:r>
            <a:r>
              <a:rPr lang="ru-RU" dirty="0" smtClean="0"/>
              <a:t> </a:t>
            </a:r>
            <a:r>
              <a:rPr lang="ru-RU" dirty="0" err="1" smtClean="0"/>
              <a:t>Шталбау</a:t>
            </a:r>
            <a:r>
              <a:rPr lang="ru-RU" dirty="0" smtClean="0"/>
              <a:t>, которая отвечала за производство и монтаж металлоконструкций. Стальной каркас –  6100 тонн и металлический фасад – 15 тыс. м2.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Helvetica LT Black" panose="02000A03050000020004" pitchFamily="2" charset="0"/>
              </a:rPr>
              <a:t>Используемые марки стали </a:t>
            </a:r>
            <a:r>
              <a:rPr lang="en-US" sz="1200" dirty="0" smtClean="0">
                <a:solidFill>
                  <a:schemeClr val="tx1"/>
                </a:solidFill>
                <a:latin typeface="Helvetica LT Black" panose="02000A03050000020004" pitchFamily="2" charset="0"/>
              </a:rPr>
              <a:t>S235 + S355 + S460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протяжении всего проекта </a:t>
            </a:r>
            <a:r>
              <a:rPr lang="ru-RU" dirty="0" err="1" smtClean="0"/>
              <a:t>Цублин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использовал Tekla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деталировки, создания управляющих программ для станков с ЧПУ, создания чертежей для сборочного производства и монтажа.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тесном сотрудничестве 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генпроектировщиком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/>
              <a:t>Цублин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извлек следующие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выгоды: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олучал от МОЕ деталировку основных узлов и качественный КМ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Имел оперативный доступ к изменениям в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 разрабатывала планы организации строительства в Tekla для визуализации</a:t>
            </a:r>
            <a:r>
              <a:rPr lang="ru-RU" sz="1200" b="0" i="0" spc="0" dirty="0" smtClean="0">
                <a:solidFill>
                  <a:srgbClr val="363545"/>
                </a:solidFill>
                <a:latin typeface="+mn-lt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последовательности и </a:t>
            </a:r>
            <a:r>
              <a:rPr lang="ru-RU" sz="1200" b="0" i="0" spc="0" dirty="0" smtClean="0">
                <a:solidFill>
                  <a:srgbClr val="363545"/>
                </a:solidFill>
                <a:latin typeface="+mn-lt"/>
              </a:rPr>
              <a:t>статусов монтажных работ,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все элементы модели Tekla имели дату начала монтажа. Планы строительства были подготовлены и использованы очень рано. 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Визуализировав планы строительства, МОЕ была уверена в том, что такой план реализуем на стройплощадке. Это обеспечило решение проблем с монтажом до его начала.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Созданная информационная модель использовалась на всех совещаниях и постоянно актуализировалась. Она оказалась очень полезной в процессе принятия решений.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использование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технологий позволило контролировать сроки и динамику выполнения работ, планировать инвестиции, контролировать стоимость проекта, выполнение субподрядных работ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осуществлять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строительный надзор.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Уровень развития </a:t>
            </a:r>
            <a:r>
              <a:rPr lang="ru-RU" sz="1200" dirty="0" smtClean="0">
                <a:latin typeface="+mn-lt"/>
                <a:ea typeface="Calibri"/>
              </a:rPr>
              <a:t>BIM технологии </a:t>
            </a:r>
            <a:r>
              <a:rPr lang="ru-RU" dirty="0" smtClean="0"/>
              <a:t>по отношению к строительному проекту (компании) определяется исходя из текущих возможностей создавать, управлять и обмениваться информацией: </a:t>
            </a:r>
          </a:p>
          <a:p>
            <a:pPr marL="685800" lvl="1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Объектно-ориентированное моделирование.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3D+2D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определяются инструменты для совместной работы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Совместная работа на основе модели в среде общих данных.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Интеграция данных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ERP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системами для управления финансовыми, материальными и трудовыми ресурсами.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классификация и является дорожной картой внедрения BIM технологий.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внедрении в</a:t>
            </a:r>
            <a:r>
              <a:rPr lang="ru-RU" baseline="0" dirty="0" smtClean="0"/>
              <a:t> компании основополагающим документом является устав проекта внедрения, который описывает цель внедрения, сроки, бюджет и ресурсы.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  <a:ea typeface="Calibri"/>
              </a:rPr>
              <a:t>В строительном проекте</a:t>
            </a:r>
            <a:r>
              <a:rPr lang="ru-RU" sz="1200" baseline="0" dirty="0" smtClean="0">
                <a:latin typeface="+mn-lt"/>
                <a:ea typeface="Calibri"/>
              </a:rPr>
              <a:t> с</a:t>
            </a:r>
            <a:r>
              <a:rPr lang="ru-RU" dirty="0" smtClean="0"/>
              <a:t> использованием </a:t>
            </a:r>
            <a:r>
              <a:rPr lang="ru-RU" sz="1200" dirty="0" smtClean="0">
                <a:latin typeface="+mn-lt"/>
                <a:ea typeface="Calibri"/>
              </a:rPr>
              <a:t>BIM технологий </a:t>
            </a:r>
            <a:r>
              <a:rPr lang="ru-RU" sz="1200" baseline="0" dirty="0" smtClean="0">
                <a:latin typeface="+mn-lt"/>
                <a:ea typeface="Calibri"/>
              </a:rPr>
              <a:t>ключевым документом является </a:t>
            </a:r>
            <a:r>
              <a:rPr lang="en-US" dirty="0" smtClean="0"/>
              <a:t>BIM </a:t>
            </a:r>
            <a:r>
              <a:rPr lang="ru-RU" dirty="0" smtClean="0"/>
              <a:t>Протокол. Это</a:t>
            </a:r>
            <a:r>
              <a:rPr lang="ru-RU" baseline="0" dirty="0" smtClean="0"/>
              <a:t> документ, который описывает</a:t>
            </a:r>
            <a:r>
              <a:rPr lang="en-US" baseline="0" dirty="0" smtClean="0"/>
              <a:t> </a:t>
            </a:r>
            <a:r>
              <a:rPr lang="ru-RU" baseline="0" dirty="0" smtClean="0"/>
              <a:t>р</a:t>
            </a:r>
            <a:r>
              <a:rPr lang="ru-RU" sz="1200" baseline="0" dirty="0" smtClean="0">
                <a:latin typeface="+mn-lt"/>
                <a:ea typeface="Calibri"/>
              </a:rPr>
              <a:t>оли и обязанности сторон, </a:t>
            </a:r>
            <a:r>
              <a:rPr lang="en-US" dirty="0" smtClean="0"/>
              <a:t>BIM </a:t>
            </a:r>
            <a:r>
              <a:rPr lang="ru-RU" dirty="0" smtClean="0"/>
              <a:t>Исполнительный план проекта (цели, стандарты, ПО, организационная структура модели, конечный результат проекта), п</a:t>
            </a:r>
            <a:r>
              <a:rPr lang="ru-RU" sz="1200" dirty="0" smtClean="0">
                <a:latin typeface="+mn-lt"/>
                <a:ea typeface="Calibri"/>
              </a:rPr>
              <a:t>равила</a:t>
            </a:r>
            <a:r>
              <a:rPr lang="ru-RU" sz="1200" baseline="0" dirty="0" smtClean="0">
                <a:latin typeface="+mn-lt"/>
                <a:ea typeface="Calibri"/>
              </a:rPr>
              <a:t> организации совместной работы, совместимость и сегрегацию данных и т.п. На основании этого документа формируются технические требования для тендера.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latin typeface="+mn-lt"/>
              <a:ea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+mn-lt"/>
                <a:ea typeface="Calibri"/>
              </a:rPr>
              <a:t>Наша компания имеет большой опыт реализации крупных проектов по созданию информационного пространства для управления процессами проектирования и производства. Нашими клиентами являются </a:t>
            </a:r>
            <a:r>
              <a:rPr lang="ru-RU" sz="1200" baseline="0" dirty="0" err="1" smtClean="0">
                <a:latin typeface="+mn-lt"/>
                <a:ea typeface="Calibri"/>
              </a:rPr>
              <a:t>АрселорМиттал</a:t>
            </a:r>
            <a:r>
              <a:rPr lang="ru-RU" sz="1200" baseline="0" dirty="0" smtClean="0">
                <a:latin typeface="+mn-lt"/>
                <a:ea typeface="Calibri"/>
              </a:rPr>
              <a:t> Кривой Рог, ГП «ГИПРОКОКС», ГКБ «Южное», и ГП «Антонов». </a:t>
            </a:r>
            <a:endParaRPr lang="en-US" sz="1200" baseline="0" dirty="0" smtClean="0">
              <a:latin typeface="+mn-lt"/>
              <a:ea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+mn-lt"/>
              <a:ea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2A31-8738-4EEB-914D-1F8F261BF5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cada.com.ua/" TargetMode="External"/><Relationship Id="rId5" Type="http://schemas.openxmlformats.org/officeDocument/2006/relationships/hyperlink" Target="mailto:common@arcada.com.u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cada.com.ua/" TargetMode="External"/><Relationship Id="rId5" Type="http://schemas.openxmlformats.org/officeDocument/2006/relationships/hyperlink" Target="mailto:common@arcada.com.ua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AUTODESK\31_&#1057;&#1077;&#1084;&#1080;&#1085;&#1072;&#1088;&#1099;_&#1050;&#1086;&#1084;&#1072;&#1085;&#1076;&#1080;&#1088;&#1086;&#1074;&#1082;&#1080;\2018\12_07_&#1055;&#1088;&#1077;&#1079;&#1077;&#1085;&#1090;&#1072;&#1094;&#1080;&#1103;%20&#1059;&#1062;&#1057;&#1057;\Stalprice_2017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rehouse.tekla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aecuk.files.wordpress.com/2015/06/aecukbimprotocol-v2-0-russia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nowledge.autodesk.com/community/collection/&#1074;&#1089;&#1077;-&#1084;&#1072;&#1090;&#1077;&#1088;&#1080;&#1072;&#1083;&#1099;-&#1087;&#1086;-bim-&#1089;&#1090;&#1072;&#1085;&#1076;&#1072;&#1088;&#1090;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3" name="Rectangle 3"/>
          <p:cNvSpPr/>
          <p:nvPr/>
        </p:nvSpPr>
        <p:spPr>
          <a:xfrm>
            <a:off x="667512" y="3651870"/>
            <a:ext cx="7720912" cy="1082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ts val="2800"/>
              </a:lnSpc>
            </a:pPr>
            <a:r>
              <a:rPr lang="ru-RU" sz="2800" b="1" i="0" dirty="0" smtClean="0">
                <a:solidFill>
                  <a:srgbClr val="FFFFFF"/>
                </a:solidFill>
                <a:latin typeface="+mj-lt"/>
              </a:rPr>
              <a:t>Примеры эффективности применения </a:t>
            </a:r>
          </a:p>
          <a:p>
            <a:pPr marL="0">
              <a:lnSpc>
                <a:spcPts val="2800"/>
              </a:lnSpc>
            </a:pPr>
            <a:r>
              <a:rPr lang="ru-RU" sz="2800" b="1" i="0" dirty="0" smtClean="0">
                <a:solidFill>
                  <a:srgbClr val="FFFFFF"/>
                </a:solidFill>
                <a:latin typeface="+mj-lt"/>
              </a:rPr>
              <a:t>BIM-технологий при реализации крупных индустриальных проектов</a:t>
            </a:r>
            <a:endParaRPr lang="x-none" sz="2800" dirty="0">
              <a:latin typeface="+mj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30674" y="4803998"/>
            <a:ext cx="795730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65099" algn="l"/>
                <a:tab pos="1492275" algn="l"/>
              </a:tabLst>
            </a:pPr>
            <a:r>
              <a:rPr lang="ru-RU" sz="1400" b="1" i="0" spc="0" baseline="0" dirty="0" smtClean="0">
                <a:solidFill>
                  <a:srgbClr val="FFFFFF"/>
                </a:solidFill>
                <a:latin typeface="Calibri"/>
              </a:rPr>
              <a:t>Татьяна Гадзевич, директор по маркетингу  ЧАО «Аркада» 		</a:t>
            </a:r>
            <a:r>
              <a:rPr lang="ru-RU" sz="1400" b="1" dirty="0" smtClean="0">
                <a:solidFill>
                  <a:srgbClr val="FFFFFF"/>
                </a:solidFill>
                <a:latin typeface="Calibri"/>
              </a:rPr>
              <a:t>07.12.2018 ,  Днепр</a:t>
            </a:r>
            <a:endParaRPr lang="x-none" sz="14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01273" y="411510"/>
            <a:ext cx="3090607" cy="1080120"/>
            <a:chOff x="401273" y="411510"/>
            <a:chExt cx="3090607" cy="1080120"/>
          </a:xfrm>
        </p:grpSpPr>
        <p:pic>
          <p:nvPicPr>
            <p:cNvPr id="8" name="Рисунок 7" descr="2012_Logo Arca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411510"/>
              <a:ext cx="1826519" cy="432048"/>
            </a:xfrm>
            <a:prstGeom prst="rect">
              <a:avLst/>
            </a:prstGeom>
          </p:spPr>
        </p:pic>
        <p:pic>
          <p:nvPicPr>
            <p:cNvPr id="33793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11510"/>
              <a:ext cx="1008112" cy="100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01273" y="845299"/>
              <a:ext cx="2010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>
                  <a:latin typeface="+mn-lt"/>
                </a:rPr>
                <a:t>03039, Киев, </a:t>
              </a:r>
              <a:r>
                <a:rPr lang="ru-RU" sz="900" dirty="0" smtClean="0">
                  <a:latin typeface="+mn-lt"/>
                </a:rPr>
                <a:t>просп. Голосеевский, </a:t>
              </a:r>
              <a:r>
                <a:rPr lang="ru-RU" sz="900" dirty="0">
                  <a:latin typeface="+mn-lt"/>
                </a:rPr>
                <a:t>50</a:t>
              </a:r>
            </a:p>
            <a:p>
              <a:r>
                <a:rPr lang="ru-RU" sz="900" dirty="0">
                  <a:latin typeface="+mn-lt"/>
                </a:rPr>
                <a:t>Тел./факс: (044) 502-33-35</a:t>
              </a:r>
            </a:p>
            <a:p>
              <a:r>
                <a:rPr lang="de-DE" sz="900" dirty="0">
                  <a:latin typeface="+mn-lt"/>
                </a:rPr>
                <a:t>E-</a:t>
              </a:r>
              <a:r>
                <a:rPr lang="de-DE" sz="900" dirty="0" err="1">
                  <a:latin typeface="+mn-lt"/>
                </a:rPr>
                <a:t>mail</a:t>
              </a:r>
              <a:r>
                <a:rPr lang="de-DE" sz="900" dirty="0">
                  <a:latin typeface="+mn-lt"/>
                </a:rPr>
                <a:t>: </a:t>
              </a:r>
              <a:r>
                <a:rPr lang="de-DE" sz="900" u="sng" dirty="0">
                  <a:latin typeface="+mn-lt"/>
                  <a:hlinkClick r:id="rId5"/>
                </a:rPr>
                <a:t>common@arcada.com.ua</a:t>
              </a:r>
              <a:endParaRPr lang="ru-RU" sz="900" dirty="0">
                <a:latin typeface="+mn-lt"/>
              </a:endParaRPr>
            </a:p>
            <a:p>
              <a:r>
                <a:rPr lang="de-DE" sz="900" u="sng" dirty="0" err="1" smtClean="0">
                  <a:latin typeface="+mn-lt"/>
                  <a:hlinkClick r:id="rId6"/>
                </a:rPr>
                <a:t>www</a:t>
              </a:r>
              <a:r>
                <a:rPr lang="ru-RU" sz="900" u="sng" dirty="0">
                  <a:latin typeface="+mn-lt"/>
                  <a:hlinkClick r:id="rId6"/>
                </a:rPr>
                <a:t>.</a:t>
              </a:r>
              <a:r>
                <a:rPr lang="de-DE" sz="900" u="sng" dirty="0">
                  <a:latin typeface="+mn-lt"/>
                  <a:hlinkClick r:id="rId6"/>
                </a:rPr>
                <a:t>arcada</a:t>
              </a:r>
              <a:r>
                <a:rPr lang="ru-RU" sz="900" u="sng" dirty="0">
                  <a:latin typeface="+mn-lt"/>
                  <a:hlinkClick r:id="rId6"/>
                </a:rPr>
                <a:t>.</a:t>
              </a:r>
              <a:r>
                <a:rPr lang="de-DE" sz="900" u="sng" dirty="0" err="1">
                  <a:latin typeface="+mn-lt"/>
                  <a:hlinkClick r:id="rId6"/>
                </a:rPr>
                <a:t>com</a:t>
              </a:r>
              <a:r>
                <a:rPr lang="ru-RU" sz="900" u="sng" dirty="0">
                  <a:latin typeface="+mn-lt"/>
                  <a:hlinkClick r:id="rId6"/>
                </a:rPr>
                <a:t>.</a:t>
              </a:r>
              <a:r>
                <a:rPr lang="de-DE" sz="900" u="sng" dirty="0" smtClean="0">
                  <a:latin typeface="+mn-lt"/>
                  <a:hlinkClick r:id="rId6"/>
                </a:rPr>
                <a:t>ua</a:t>
              </a:r>
              <a:endParaRPr lang="ru-RU" sz="9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6" name="Rectangle 352"/>
          <p:cNvSpPr/>
          <p:nvPr/>
        </p:nvSpPr>
        <p:spPr>
          <a:xfrm>
            <a:off x="3419872" y="2355726"/>
            <a:ext cx="1578958" cy="4933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206" b="1" i="0" spc="0" baseline="0" dirty="0" smtClean="0">
                <a:solidFill>
                  <a:srgbClr val="005596"/>
                </a:solidFill>
                <a:latin typeface="+mj-lt"/>
              </a:rPr>
              <a:t>Вопросы</a:t>
            </a:r>
            <a:endParaRPr lang="x-none" sz="3206" dirty="0">
              <a:latin typeface="+mj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01273" y="411510"/>
            <a:ext cx="3090607" cy="1080120"/>
            <a:chOff x="401273" y="411510"/>
            <a:chExt cx="3090607" cy="1080120"/>
          </a:xfrm>
        </p:grpSpPr>
        <p:pic>
          <p:nvPicPr>
            <p:cNvPr id="7" name="Рисунок 6" descr="2012_Logo Arca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411510"/>
              <a:ext cx="1826519" cy="432048"/>
            </a:xfrm>
            <a:prstGeom prst="rect">
              <a:avLst/>
            </a:prstGeom>
          </p:spPr>
        </p:pic>
        <p:pic>
          <p:nvPicPr>
            <p:cNvPr id="8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11510"/>
              <a:ext cx="1008112" cy="100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01273" y="845299"/>
              <a:ext cx="2010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>
                  <a:latin typeface="+mn-lt"/>
                </a:rPr>
                <a:t>03039, Киев, </a:t>
              </a:r>
              <a:r>
                <a:rPr lang="ru-RU" sz="900" dirty="0" smtClean="0">
                  <a:latin typeface="+mn-lt"/>
                </a:rPr>
                <a:t>просп. Голосеевский, </a:t>
              </a:r>
              <a:r>
                <a:rPr lang="ru-RU" sz="900" dirty="0">
                  <a:latin typeface="+mn-lt"/>
                </a:rPr>
                <a:t>50</a:t>
              </a:r>
            </a:p>
            <a:p>
              <a:r>
                <a:rPr lang="ru-RU" sz="900" dirty="0">
                  <a:latin typeface="+mn-lt"/>
                </a:rPr>
                <a:t>Тел./факс: (044) 502-33-35</a:t>
              </a:r>
            </a:p>
            <a:p>
              <a:r>
                <a:rPr lang="de-DE" sz="900" dirty="0">
                  <a:latin typeface="+mn-lt"/>
                </a:rPr>
                <a:t>E-</a:t>
              </a:r>
              <a:r>
                <a:rPr lang="de-DE" sz="900" dirty="0" err="1">
                  <a:latin typeface="+mn-lt"/>
                </a:rPr>
                <a:t>mail</a:t>
              </a:r>
              <a:r>
                <a:rPr lang="de-DE" sz="900" dirty="0">
                  <a:latin typeface="+mn-lt"/>
                </a:rPr>
                <a:t>: </a:t>
              </a:r>
              <a:r>
                <a:rPr lang="de-DE" sz="900" u="sng" dirty="0">
                  <a:latin typeface="+mn-lt"/>
                  <a:hlinkClick r:id="rId5"/>
                </a:rPr>
                <a:t>common@arcada.com.ua</a:t>
              </a:r>
              <a:endParaRPr lang="ru-RU" sz="900" dirty="0">
                <a:latin typeface="+mn-lt"/>
              </a:endParaRPr>
            </a:p>
            <a:p>
              <a:r>
                <a:rPr lang="de-DE" sz="900" u="sng" dirty="0" err="1" smtClean="0">
                  <a:latin typeface="+mn-lt"/>
                  <a:hlinkClick r:id="rId6"/>
                </a:rPr>
                <a:t>www</a:t>
              </a:r>
              <a:r>
                <a:rPr lang="ru-RU" sz="900" u="sng" dirty="0">
                  <a:latin typeface="+mn-lt"/>
                  <a:hlinkClick r:id="rId6"/>
                </a:rPr>
                <a:t>.</a:t>
              </a:r>
              <a:r>
                <a:rPr lang="de-DE" sz="900" u="sng" dirty="0">
                  <a:latin typeface="+mn-lt"/>
                  <a:hlinkClick r:id="rId6"/>
                </a:rPr>
                <a:t>arcada</a:t>
              </a:r>
              <a:r>
                <a:rPr lang="ru-RU" sz="900" u="sng" dirty="0">
                  <a:latin typeface="+mn-lt"/>
                  <a:hlinkClick r:id="rId6"/>
                </a:rPr>
                <a:t>.</a:t>
              </a:r>
              <a:r>
                <a:rPr lang="de-DE" sz="900" u="sng" dirty="0" err="1">
                  <a:latin typeface="+mn-lt"/>
                  <a:hlinkClick r:id="rId6"/>
                </a:rPr>
                <a:t>com</a:t>
              </a:r>
              <a:r>
                <a:rPr lang="ru-RU" sz="900" u="sng" dirty="0">
                  <a:latin typeface="+mn-lt"/>
                  <a:hlinkClick r:id="rId6"/>
                </a:rPr>
                <a:t>.</a:t>
              </a:r>
              <a:r>
                <a:rPr lang="de-DE" sz="900" u="sng" dirty="0" smtClean="0">
                  <a:latin typeface="+mn-lt"/>
                  <a:hlinkClick r:id="rId6"/>
                </a:rPr>
                <a:t>ua</a:t>
              </a:r>
              <a:endParaRPr lang="ru-RU" sz="9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65" name="Rectangle 65"/>
          <p:cNvSpPr/>
          <p:nvPr/>
        </p:nvSpPr>
        <p:spPr>
          <a:xfrm>
            <a:off x="942136" y="324633"/>
            <a:ext cx="2406043" cy="446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904" b="1" i="0" spc="-17" baseline="0" dirty="0" smtClean="0">
                <a:solidFill>
                  <a:srgbClr val="005596"/>
                </a:solidFill>
                <a:latin typeface="+mj-lt"/>
              </a:rPr>
              <a:t>Что такое </a:t>
            </a:r>
            <a:r>
              <a:rPr lang="en-US" sz="2904" b="1" i="0" spc="-17" baseline="0" dirty="0" smtClean="0">
                <a:solidFill>
                  <a:srgbClr val="005596"/>
                </a:solidFill>
                <a:latin typeface="+mj-lt"/>
              </a:rPr>
              <a:t>BIM</a:t>
            </a:r>
            <a:r>
              <a:rPr lang="ru-RU" sz="2904" b="1" i="0" spc="-17" baseline="0" dirty="0" smtClean="0">
                <a:solidFill>
                  <a:srgbClr val="005596"/>
                </a:solidFill>
                <a:latin typeface="+mj-lt"/>
              </a:rPr>
              <a:t>?</a:t>
            </a:r>
            <a:endParaRPr lang="x-none" sz="2904" dirty="0"/>
          </a:p>
        </p:txBody>
      </p:sp>
      <p:pic>
        <p:nvPicPr>
          <p:cNvPr id="11" name="Picture 15" descr="ÐÐ°ÑÑÐ¸Ð½ÐºÐ¸ Ð¿Ð¾ Ð·Ð°Ð¿ÑÐ¾ÑÑ Trimble BIM"/>
          <p:cNvPicPr>
            <a:picLocks noChangeAspect="1" noChangeArrowheads="1"/>
          </p:cNvPicPr>
          <p:nvPr/>
        </p:nvPicPr>
        <p:blipFill>
          <a:blip r:embed="rId4" cstate="print"/>
          <a:srcRect l="2105" b="5910"/>
          <a:stretch>
            <a:fillRect/>
          </a:stretch>
        </p:blipFill>
        <p:spPr bwMode="auto">
          <a:xfrm>
            <a:off x="2411760" y="915566"/>
            <a:ext cx="6408712" cy="34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17" name="Рисунок 16" descr="2012_Logo Arcad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18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79512" y="1491630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n-lt"/>
              </a:rPr>
              <a:t>информационное моделирование </a:t>
            </a:r>
            <a:r>
              <a:rPr lang="ru-RU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Building Information Modeling</a:t>
            </a:r>
            <a:r>
              <a:rPr lang="ru-RU" sz="1400" dirty="0">
                <a:latin typeface="+mn-lt"/>
              </a:rPr>
              <a:t>) – </a:t>
            </a:r>
            <a:r>
              <a:rPr lang="ru-RU" sz="1400" b="1" dirty="0">
                <a:latin typeface="+mn-lt"/>
              </a:rPr>
              <a:t>процесс</a:t>
            </a:r>
            <a:r>
              <a:rPr lang="ru-RU" sz="1400" dirty="0">
                <a:latin typeface="+mn-lt"/>
              </a:rPr>
              <a:t> и </a:t>
            </a:r>
          </a:p>
          <a:p>
            <a:r>
              <a:rPr lang="ru-RU" sz="1400" b="1" dirty="0">
                <a:latin typeface="+mn-lt"/>
              </a:rPr>
              <a:t>информационная модель</a:t>
            </a:r>
            <a:r>
              <a:rPr lang="ru-RU" sz="1400" dirty="0">
                <a:latin typeface="+mn-lt"/>
              </a:rPr>
              <a:t>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Building Information Model</a:t>
            </a:r>
            <a:r>
              <a:rPr lang="ru-RU" sz="1400" dirty="0">
                <a:latin typeface="+mn-lt"/>
              </a:rPr>
              <a:t>) – </a:t>
            </a:r>
            <a:r>
              <a:rPr lang="ru-RU" sz="1400" b="1" dirty="0">
                <a:latin typeface="+mn-lt"/>
              </a:rPr>
              <a:t>результат</a:t>
            </a:r>
            <a:endParaRPr lang="ru-RU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43584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80%</a:t>
            </a:r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 - это процесс изменений и согласований</a:t>
            </a:r>
          </a:p>
          <a:p>
            <a:r>
              <a:rPr lang="ru-RU" b="1" dirty="0">
                <a:solidFill>
                  <a:srgbClr val="C00000"/>
                </a:solidFill>
                <a:latin typeface="+mn-lt"/>
              </a:rPr>
              <a:t>20%</a:t>
            </a:r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 - это процесс создания информационной модели</a:t>
            </a:r>
            <a:endParaRPr lang="ru-RU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63888" y="1779662"/>
            <a:ext cx="360040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Среда общих данных</a:t>
            </a:r>
          </a:p>
          <a:p>
            <a:pPr algn="ctr"/>
            <a:r>
              <a:rPr lang="en-US" sz="1400" dirty="0" smtClean="0"/>
              <a:t>Vault, Trimble Connect, BIM 360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353" name="Rectangle 353"/>
          <p:cNvSpPr/>
          <p:nvPr/>
        </p:nvSpPr>
        <p:spPr>
          <a:xfrm>
            <a:off x="539552" y="843558"/>
            <a:ext cx="43500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buFont typeface="Wingdings" pitchFamily="2" charset="2"/>
              <a:buChar char="§"/>
              <a:tabLst>
                <a:tab pos="343255" algn="l"/>
              </a:tabLst>
            </a:pPr>
            <a:r>
              <a:rPr lang="en-US" b="1" i="0" spc="0" baseline="0" dirty="0" smtClean="0">
                <a:solidFill>
                  <a:srgbClr val="F5C205"/>
                </a:solidFill>
                <a:latin typeface="+mn-lt"/>
              </a:rPr>
              <a:t>  </a:t>
            </a:r>
            <a:r>
              <a:rPr lang="ru-RU" b="1" i="0" spc="-36" baseline="0" dirty="0" smtClean="0">
                <a:solidFill>
                  <a:srgbClr val="363545"/>
                </a:solidFill>
                <a:latin typeface="+mn-lt"/>
              </a:rPr>
              <a:t>Завод по сжиганию и переработке мусора</a:t>
            </a:r>
            <a:r>
              <a:rPr lang="en-US" b="1" i="0" spc="-36" baseline="0" dirty="0" smtClean="0">
                <a:solidFill>
                  <a:srgbClr val="363545"/>
                </a:solidFill>
                <a:latin typeface="+mn-lt"/>
              </a:rPr>
              <a:t> </a:t>
            </a:r>
            <a:endParaRPr lang="x-none" b="1" dirty="0">
              <a:latin typeface="+mn-lt"/>
            </a:endParaRPr>
          </a:p>
        </p:txBody>
      </p:sp>
      <p:sp>
        <p:nvSpPr>
          <p:cNvPr id="28" name="Rectangle 352"/>
          <p:cNvSpPr/>
          <p:nvPr/>
        </p:nvSpPr>
        <p:spPr>
          <a:xfrm>
            <a:off x="667512" y="267494"/>
            <a:ext cx="422320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x-none" sz="2800" b="1" i="0" spc="0" baseline="0" dirty="0">
                <a:solidFill>
                  <a:srgbClr val="005596"/>
                </a:solidFill>
                <a:latin typeface="+mj-lt"/>
              </a:rPr>
              <a:t>Ama</a:t>
            </a:r>
            <a:r>
              <a:rPr lang="x-none" sz="2800" b="1" i="0" spc="-35" baseline="0" dirty="0">
                <a:solidFill>
                  <a:srgbClr val="005596"/>
                </a:solidFill>
                <a:latin typeface="+mj-lt"/>
              </a:rPr>
              <a:t>g</a:t>
            </a:r>
            <a:r>
              <a:rPr lang="x-none" sz="2800" b="1" i="0" spc="0" baseline="0" dirty="0">
                <a:solidFill>
                  <a:srgbClr val="005596"/>
                </a:solidFill>
                <a:latin typeface="+mj-lt"/>
              </a:rPr>
              <a:t>e</a:t>
            </a:r>
            <a:r>
              <a:rPr lang="x-none" sz="2800" b="1" i="0" spc="696" baseline="0" dirty="0">
                <a:solidFill>
                  <a:srgbClr val="005596"/>
                </a:solidFill>
                <a:latin typeface="+mj-lt"/>
              </a:rPr>
              <a:t>r</a:t>
            </a:r>
            <a:r>
              <a:rPr lang="x-none" sz="2800" b="1" i="0" spc="0" baseline="0" dirty="0">
                <a:solidFill>
                  <a:srgbClr val="005596"/>
                </a:solidFill>
                <a:latin typeface="+mj-lt"/>
              </a:rPr>
              <a:t>Bak</a:t>
            </a:r>
            <a:r>
              <a:rPr lang="x-none" sz="2800" b="1" i="0" spc="-89" baseline="0" dirty="0">
                <a:solidFill>
                  <a:srgbClr val="005596"/>
                </a:solidFill>
                <a:latin typeface="+mj-lt"/>
              </a:rPr>
              <a:t>k</a:t>
            </a:r>
            <a:r>
              <a:rPr lang="x-none" sz="2800" b="1" i="0" spc="0" baseline="0" dirty="0">
                <a:solidFill>
                  <a:srgbClr val="005596"/>
                </a:solidFill>
                <a:latin typeface="+mj-lt"/>
              </a:rPr>
              <a:t>e </a:t>
            </a:r>
            <a:r>
              <a:rPr lang="x-none" sz="2800" b="1" i="0" spc="-12" baseline="0" dirty="0">
                <a:solidFill>
                  <a:srgbClr val="005596"/>
                </a:solidFill>
                <a:latin typeface="+mj-lt"/>
              </a:rPr>
              <a:t>(</a:t>
            </a:r>
            <a:r>
              <a:rPr lang="x-none" sz="2800" b="1" i="0" spc="0" baseline="0" dirty="0">
                <a:solidFill>
                  <a:srgbClr val="005596"/>
                </a:solidFill>
                <a:latin typeface="+mj-lt"/>
              </a:rPr>
              <a:t>Hill</a:t>
            </a:r>
            <a:r>
              <a:rPr lang="x-none" sz="2800" b="1" i="0" spc="0" baseline="0">
                <a:solidFill>
                  <a:srgbClr val="005596"/>
                </a:solidFill>
                <a:latin typeface="+mj-lt"/>
              </a:rPr>
              <a:t>) </a:t>
            </a:r>
            <a:r>
              <a:rPr lang="x-none" sz="2800" b="1" i="0" spc="722" baseline="0" smtClean="0">
                <a:solidFill>
                  <a:srgbClr val="005596"/>
                </a:solidFill>
                <a:latin typeface="+mj-lt"/>
              </a:rPr>
              <a:t>-</a:t>
            </a:r>
            <a:r>
              <a:rPr lang="ru-RU" sz="2800" b="1" i="0" spc="0" baseline="0" dirty="0" smtClean="0">
                <a:solidFill>
                  <a:srgbClr val="005596"/>
                </a:solidFill>
                <a:latin typeface="+mj-lt"/>
              </a:rPr>
              <a:t>Дания</a:t>
            </a:r>
            <a:endParaRPr lang="x-none" sz="2800" dirty="0">
              <a:latin typeface="+mj-lt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53"/>
          <p:cNvSpPr/>
          <p:nvPr/>
        </p:nvSpPr>
        <p:spPr>
          <a:xfrm>
            <a:off x="1742080" y="2859782"/>
            <a:ext cx="4347344" cy="16619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buFont typeface="Wingdings" pitchFamily="2" charset="2"/>
              <a:buChar char="§"/>
              <a:tabLst>
                <a:tab pos="343255" algn="l"/>
              </a:tabLst>
            </a:pP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Площадь – 41 тыс. м2, высота – 85 м</a:t>
            </a:r>
          </a:p>
          <a:p>
            <a:pPr marL="0">
              <a:buFont typeface="Wingdings" pitchFamily="2" charset="2"/>
              <a:buChar char="§"/>
              <a:tabLst>
                <a:tab pos="343255" algn="l"/>
              </a:tabLst>
            </a:pP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Свайный фундамент –  2400 свай</a:t>
            </a:r>
          </a:p>
          <a:p>
            <a:pPr>
              <a:buFont typeface="Wingdings" pitchFamily="2" charset="2"/>
              <a:buChar char="§"/>
              <a:tabLst>
                <a:tab pos="343255" algn="l"/>
              </a:tabLst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  Основание – монолитный ж/б (35 тыс.м3)</a:t>
            </a:r>
          </a:p>
          <a:p>
            <a:pPr>
              <a:buFont typeface="Wingdings" pitchFamily="2" charset="2"/>
              <a:buChar char="§"/>
              <a:tabLst>
                <a:tab pos="343255" algn="l"/>
              </a:tabLst>
            </a:pP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Стальной каркас –  6100 тонн</a:t>
            </a:r>
          </a:p>
          <a:p>
            <a:pPr>
              <a:buFont typeface="Wingdings" pitchFamily="2" charset="2"/>
              <a:buChar char="§"/>
              <a:tabLst>
                <a:tab pos="34325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 Металлический фасад – 15 тыс. м2</a:t>
            </a:r>
          </a:p>
          <a:p>
            <a:pPr>
              <a:buFont typeface="Wingdings" pitchFamily="2" charset="2"/>
              <a:buChar char="§"/>
              <a:tabLst>
                <a:tab pos="343255" algn="l"/>
              </a:tabLst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  Крыша – сборные ж/б панели</a:t>
            </a:r>
            <a:endParaRPr lang="x-none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386" name="Picture 2" descr="ÐÐ°ÑÑÐ¸Ð½ÐºÐ¸ Ð¿Ð¾ Ð·Ð°Ð¿ÑÐ¾ÑÑ Amager Bakke (Hill)"/>
          <p:cNvPicPr>
            <a:picLocks noChangeAspect="1" noChangeArrowheads="1"/>
          </p:cNvPicPr>
          <p:nvPr/>
        </p:nvPicPr>
        <p:blipFill>
          <a:blip r:embed="rId6" cstate="print"/>
          <a:srcRect t="18697" b="9190"/>
          <a:stretch>
            <a:fillRect/>
          </a:stretch>
        </p:blipFill>
        <p:spPr bwMode="auto">
          <a:xfrm>
            <a:off x="6643522" y="2499742"/>
            <a:ext cx="2248958" cy="2160240"/>
          </a:xfrm>
          <a:prstGeom prst="rect">
            <a:avLst/>
          </a:prstGeom>
          <a:noFill/>
        </p:spPr>
      </p:pic>
      <p:sp>
        <p:nvSpPr>
          <p:cNvPr id="27" name="Rectangle 353"/>
          <p:cNvSpPr/>
          <p:nvPr/>
        </p:nvSpPr>
        <p:spPr>
          <a:xfrm>
            <a:off x="755576" y="1203598"/>
            <a:ext cx="6470105" cy="1508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spc="-36" dirty="0" smtClean="0">
                <a:solidFill>
                  <a:schemeClr val="tx1"/>
                </a:solidFill>
                <a:latin typeface="+mn-lt"/>
              </a:rPr>
              <a:t>Выработка электроэнергии для 62 тыс. жилых домов</a:t>
            </a:r>
          </a:p>
          <a:p>
            <a:pPr marL="0"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spc="-36" dirty="0" smtClean="0">
                <a:solidFill>
                  <a:schemeClr val="tx1"/>
                </a:solidFill>
                <a:latin typeface="+mn-lt"/>
              </a:rPr>
              <a:t>Выработка тепла для 160 тыс. домохозяйств</a:t>
            </a:r>
          </a:p>
          <a:p>
            <a:pPr marL="0"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spc="-36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spc="-36" dirty="0" smtClean="0">
                <a:solidFill>
                  <a:schemeClr val="tx1"/>
                </a:solidFill>
                <a:latin typeface="+mn-lt"/>
              </a:rPr>
              <a:t>100 млн. литров восстановленной воды из конденсата дымовых газов</a:t>
            </a:r>
          </a:p>
          <a:p>
            <a:pPr marL="0"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spc="-36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spc="-36" dirty="0" smtClean="0">
                <a:solidFill>
                  <a:schemeClr val="tx1"/>
                </a:solidFill>
                <a:latin typeface="+mn-lt"/>
              </a:rPr>
              <a:t>10 000 тонн металла из отходов, 100 тыс. тонн золы для дорожных покрытий</a:t>
            </a:r>
          </a:p>
          <a:p>
            <a:pPr marL="0"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spc="-36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spc="-36" dirty="0" smtClean="0">
                <a:solidFill>
                  <a:schemeClr val="tx1"/>
                </a:solidFill>
                <a:latin typeface="+mn-lt"/>
              </a:rPr>
              <a:t>Офисный центр – 11 этажей</a:t>
            </a:r>
          </a:p>
          <a:p>
            <a:pPr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spc="-36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spc="-36" dirty="0" smtClean="0">
                <a:solidFill>
                  <a:schemeClr val="tx1"/>
                </a:solidFill>
                <a:latin typeface="+mn-lt"/>
              </a:rPr>
              <a:t>Искусственный лыжный склон</a:t>
            </a:r>
            <a:r>
              <a:rPr lang="ru-RU" sz="1400" b="0" i="0" spc="0" baseline="0" dirty="0" smtClean="0">
                <a:solidFill>
                  <a:srgbClr val="363545"/>
                </a:solidFill>
                <a:latin typeface="+mn-lt"/>
              </a:rPr>
              <a:t> на крыше</a:t>
            </a:r>
            <a:r>
              <a:rPr lang="ru-RU" sz="1400" b="0" i="0" spc="0" dirty="0" smtClean="0">
                <a:solidFill>
                  <a:srgbClr val="363545"/>
                </a:solidFill>
                <a:latin typeface="+mn-lt"/>
              </a:rPr>
              <a:t> </a:t>
            </a:r>
            <a:r>
              <a:rPr lang="ru-RU" sz="1400" b="0" i="0" spc="0" baseline="0" dirty="0" smtClean="0">
                <a:solidFill>
                  <a:srgbClr val="363545"/>
                </a:solidFill>
                <a:latin typeface="+mn-lt"/>
              </a:rPr>
              <a:t>с зелеными зонами, беговыми дорожками</a:t>
            </a:r>
          </a:p>
          <a:p>
            <a:pPr>
              <a:buFont typeface="Symbol" pitchFamily="18" charset="2"/>
              <a:buChar char="-"/>
              <a:tabLst>
                <a:tab pos="343255" algn="l"/>
              </a:tabLst>
            </a:pPr>
            <a:r>
              <a:rPr lang="ru-RU" sz="1400" dirty="0">
                <a:solidFill>
                  <a:srgbClr val="363545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363545"/>
                </a:solidFill>
                <a:latin typeface="+mn-lt"/>
              </a:rPr>
              <a:t>С</a:t>
            </a:r>
            <a:r>
              <a:rPr lang="ru-RU" sz="1400" b="0" i="0" spc="0" baseline="0" dirty="0" err="1" smtClean="0">
                <a:solidFill>
                  <a:srgbClr val="363545"/>
                </a:solidFill>
                <a:latin typeface="+mn-lt"/>
              </a:rPr>
              <a:t>калодромом</a:t>
            </a:r>
            <a:r>
              <a:rPr lang="ru-RU" sz="1400" b="0" i="0" spc="0" baseline="0" dirty="0" smtClean="0">
                <a:solidFill>
                  <a:srgbClr val="363545"/>
                </a:solidFill>
                <a:latin typeface="+mn-lt"/>
              </a:rPr>
              <a:t> на фасаде</a:t>
            </a:r>
            <a:endParaRPr lang="x-non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353"/>
          <p:cNvSpPr/>
          <p:nvPr/>
        </p:nvSpPr>
        <p:spPr>
          <a:xfrm>
            <a:off x="6516216" y="915566"/>
            <a:ext cx="244827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43255" algn="l"/>
              </a:tabLst>
            </a:pPr>
            <a:r>
              <a:rPr lang="ru-RU" sz="1200" dirty="0" smtClean="0">
                <a:solidFill>
                  <a:schemeClr val="tx2"/>
                </a:solidFill>
                <a:latin typeface="+mn-lt"/>
              </a:rPr>
              <a:t>                         </a:t>
            </a:r>
            <a:r>
              <a:rPr lang="ru-RU" sz="1200" b="1" dirty="0" smtClean="0">
                <a:solidFill>
                  <a:schemeClr val="tx2"/>
                </a:solidFill>
                <a:latin typeface="+mn-lt"/>
              </a:rPr>
              <a:t>ПЛАН         ФАКТ</a:t>
            </a:r>
          </a:p>
          <a:p>
            <a:pPr marL="0">
              <a:tabLst>
                <a:tab pos="343255" algn="l"/>
              </a:tabLst>
            </a:pPr>
            <a:r>
              <a:rPr lang="ru-RU" sz="1200" dirty="0" smtClean="0">
                <a:solidFill>
                  <a:schemeClr val="tx2"/>
                </a:solidFill>
                <a:latin typeface="+mn-lt"/>
              </a:rPr>
              <a:t>Начало            2009           2012</a:t>
            </a:r>
          </a:p>
          <a:p>
            <a:pPr marL="0">
              <a:tabLst>
                <a:tab pos="343255" algn="l"/>
              </a:tabLst>
            </a:pPr>
            <a:r>
              <a:rPr lang="ru-RU" sz="1200" dirty="0" smtClean="0">
                <a:solidFill>
                  <a:schemeClr val="tx2"/>
                </a:solidFill>
                <a:latin typeface="+mn-lt"/>
              </a:rPr>
              <a:t>Мощность      560             400</a:t>
            </a:r>
          </a:p>
          <a:p>
            <a:pPr marL="0">
              <a:tabLst>
                <a:tab pos="343255" algn="l"/>
              </a:tabLst>
            </a:pPr>
            <a:r>
              <a:rPr lang="ru-RU" sz="1200" dirty="0" smtClean="0">
                <a:solidFill>
                  <a:schemeClr val="tx2"/>
                </a:solidFill>
                <a:latin typeface="+mn-lt"/>
              </a:rPr>
              <a:t>Бюджет           530             650</a:t>
            </a:r>
          </a:p>
          <a:p>
            <a:pPr marL="0">
              <a:tabLst>
                <a:tab pos="343255" algn="l"/>
              </a:tabLst>
            </a:pPr>
            <a:r>
              <a:rPr lang="ru-RU" sz="1200" dirty="0" smtClean="0">
                <a:solidFill>
                  <a:schemeClr val="tx2"/>
                </a:solidFill>
                <a:latin typeface="+mn-lt"/>
              </a:rPr>
              <a:t>Окончание     2016           2017/2018</a:t>
            </a:r>
            <a:endParaRPr lang="x-none" sz="12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extLst/>
        </p:spPr>
      </p:pic>
      <p:sp>
        <p:nvSpPr>
          <p:cNvPr id="28" name="Rectangle 352"/>
          <p:cNvSpPr/>
          <p:nvPr/>
        </p:nvSpPr>
        <p:spPr>
          <a:xfrm>
            <a:off x="539552" y="267494"/>
            <a:ext cx="81172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i="0" spc="0" baseline="0" dirty="0" smtClean="0">
                <a:solidFill>
                  <a:srgbClr val="005596"/>
                </a:solidFill>
                <a:latin typeface="+mj-lt"/>
              </a:rPr>
              <a:t>Технология реализации проекта 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Ama</a:t>
            </a:r>
            <a:r>
              <a:rPr lang="x-none" sz="2800" b="1" i="0" spc="-35" baseline="0" smtClean="0">
                <a:solidFill>
                  <a:srgbClr val="005596"/>
                </a:solidFill>
                <a:latin typeface="+mj-lt"/>
              </a:rPr>
              <a:t>g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</a:t>
            </a:r>
            <a:r>
              <a:rPr lang="x-none" sz="2800" b="1" i="0" spc="696" baseline="0" smtClean="0">
                <a:solidFill>
                  <a:srgbClr val="005596"/>
                </a:solidFill>
                <a:latin typeface="+mj-lt"/>
              </a:rPr>
              <a:t>r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Bak</a:t>
            </a:r>
            <a:r>
              <a:rPr lang="x-none" sz="2800" b="1" i="0" spc="-89" baseline="0" smtClean="0">
                <a:solidFill>
                  <a:srgbClr val="005596"/>
                </a:solidFill>
                <a:latin typeface="+mj-lt"/>
              </a:rPr>
              <a:t>k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 </a:t>
            </a:r>
            <a:r>
              <a:rPr lang="x-none" sz="2800" b="1" i="0" spc="-12" baseline="0" dirty="0">
                <a:solidFill>
                  <a:srgbClr val="005596"/>
                </a:solidFill>
                <a:latin typeface="+mj-lt"/>
              </a:rPr>
              <a:t>(</a:t>
            </a:r>
            <a:r>
              <a:rPr lang="x-none" sz="2800" b="1" i="0" spc="0" baseline="0">
                <a:solidFill>
                  <a:srgbClr val="005596"/>
                </a:solidFill>
                <a:latin typeface="+mj-lt"/>
              </a:rPr>
              <a:t>Hill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)</a:t>
            </a:r>
            <a:endParaRPr lang="x-none" sz="2800" dirty="0">
              <a:latin typeface="+mj-lt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AutoShape 2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873749" y="915566"/>
            <a:ext cx="2232248" cy="1149523"/>
          </a:xfrm>
          <a:prstGeom prst="rect">
            <a:avLst/>
          </a:prstGeom>
          <a:noFill/>
        </p:spPr>
        <p:txBody>
          <a:bodyPr wrap="square" lIns="36000" tIns="35803" rIns="36000" bIns="35803" rtlCol="0">
            <a:spAutoFit/>
          </a:bodyPr>
          <a:lstStyle/>
          <a:p>
            <a:pPr algn="l" defTabSz="1018174"/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УЧАСТНИКИ</a:t>
            </a:r>
            <a:endParaRPr lang="en-US" sz="1400" b="1" dirty="0" smtClean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Заказчик – ARC</a:t>
            </a:r>
          </a:p>
          <a:p>
            <a:pPr algn="l" defTabSz="1018174"/>
            <a:r>
              <a:rPr lang="ru-RU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Генпроектировщик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– МОЕ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Технология - B&amp;W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Volund</a:t>
            </a:r>
            <a:endParaRPr lang="ru-RU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ru-RU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Архбюро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– BIG</a:t>
            </a:r>
          </a:p>
        </p:txBody>
      </p:sp>
      <p:sp>
        <p:nvSpPr>
          <p:cNvPr id="30736" name="AutoShape 16" descr="Rhino6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0" name="AutoShape 20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4932040" y="915566"/>
            <a:ext cx="3816424" cy="1149523"/>
          </a:xfrm>
          <a:prstGeom prst="rect">
            <a:avLst/>
          </a:prstGeom>
          <a:noFill/>
        </p:spPr>
        <p:txBody>
          <a:bodyPr wrap="square" lIns="71607" tIns="35803" rIns="71607" bIns="35803" rtlCol="0">
            <a:spAutoFit/>
          </a:bodyPr>
          <a:lstStyle/>
          <a:p>
            <a:pPr algn="l" defTabSz="1018174"/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РЕЗУЛЬТАТ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Получена концепт модель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Разработаны варианты реализации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Модель вписана в существующую среду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Получена предварительная стоимость объекта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-1214623" y="2597734"/>
            <a:ext cx="3600401" cy="380082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ПРЕДПРОЕКТ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05996" y="915566"/>
            <a:ext cx="1682027" cy="1149523"/>
          </a:xfrm>
          <a:prstGeom prst="rect">
            <a:avLst/>
          </a:prstGeom>
          <a:noFill/>
        </p:spPr>
        <p:txBody>
          <a:bodyPr wrap="square" lIns="71607" tIns="35803" rIns="71607" bIns="35803" rtlCol="0">
            <a:spAutoFit/>
          </a:bodyPr>
          <a:lstStyle/>
          <a:p>
            <a:pPr algn="l" defTabSz="1018174"/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BIM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ИНСТРУМЕНТЫ</a:t>
            </a: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Tekla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BIMsight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Tekla Structures</a:t>
            </a: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AutoCAD Plant 3D</a:t>
            </a: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Rhinoceros 3D</a:t>
            </a:r>
          </a:p>
        </p:txBody>
      </p:sp>
      <p:pic>
        <p:nvPicPr>
          <p:cNvPr id="30744" name="Picture 24" descr="ÐÐ°ÑÑÐ¸Ð½ÐºÐ¸ Ð¿Ð¾ Ð·Ð°Ð¿ÑÐ¾ÑÑ Amager Bakke (Hill) architectural mod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384" y="2211710"/>
            <a:ext cx="2800959" cy="2304256"/>
          </a:xfrm>
          <a:prstGeom prst="rect">
            <a:avLst/>
          </a:prstGeom>
          <a:noFill/>
        </p:spPr>
      </p:pic>
      <p:sp>
        <p:nvSpPr>
          <p:cNvPr id="126" name="Стрелка вправо 125"/>
          <p:cNvSpPr/>
          <p:nvPr/>
        </p:nvSpPr>
        <p:spPr>
          <a:xfrm>
            <a:off x="6698375" y="3579862"/>
            <a:ext cx="129614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416455" y="3281810"/>
            <a:ext cx="2232249" cy="380082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ПРОЕКТ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0746" name="Picture 2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757" y="2211710"/>
            <a:ext cx="2673308" cy="1535833"/>
          </a:xfrm>
          <a:prstGeom prst="rect">
            <a:avLst/>
          </a:prstGeom>
          <a:noFill/>
        </p:spPr>
      </p:pic>
      <p:pic>
        <p:nvPicPr>
          <p:cNvPr id="130" name="Picture 2" descr="ÐÐ°ÑÑÐ¸Ð½ÐºÐ¸ Ð¿Ð¾ Ð·Ð°Ð¿ÑÐ¾ÑÑ tekla bimsigh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915567"/>
            <a:ext cx="1008112" cy="432048"/>
          </a:xfrm>
          <a:prstGeom prst="rect">
            <a:avLst/>
          </a:prstGeom>
          <a:noFill/>
        </p:spPr>
      </p:pic>
      <p:sp>
        <p:nvSpPr>
          <p:cNvPr id="131" name="Прямоугольник 130"/>
          <p:cNvSpPr/>
          <p:nvPr/>
        </p:nvSpPr>
        <p:spPr>
          <a:xfrm>
            <a:off x="323528" y="843558"/>
            <a:ext cx="84969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/>
          <p:cNvSpPr txBox="1"/>
          <p:nvPr/>
        </p:nvSpPr>
        <p:spPr>
          <a:xfrm>
            <a:off x="6588224" y="3075806"/>
            <a:ext cx="1440160" cy="619488"/>
          </a:xfrm>
          <a:prstGeom prst="rect">
            <a:avLst/>
          </a:prstGeom>
          <a:noFill/>
        </p:spPr>
        <p:txBody>
          <a:bodyPr wrap="square" lIns="64222" tIns="32111" rIns="64222" bIns="32111" rtlCol="0">
            <a:spAutoFit/>
          </a:bodyPr>
          <a:lstStyle/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BIM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модель</a:t>
            </a:r>
          </a:p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LOD </a:t>
            </a:r>
            <a:r>
              <a:rPr lang="ru-RU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200</a:t>
            </a: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extLst/>
        </p:spPr>
      </p:pic>
      <p:sp>
        <p:nvSpPr>
          <p:cNvPr id="28" name="Rectangle 352"/>
          <p:cNvSpPr/>
          <p:nvPr/>
        </p:nvSpPr>
        <p:spPr>
          <a:xfrm>
            <a:off x="539552" y="267494"/>
            <a:ext cx="81172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i="0" spc="0" baseline="0" dirty="0" smtClean="0">
                <a:solidFill>
                  <a:srgbClr val="005596"/>
                </a:solidFill>
                <a:latin typeface="+mj-lt"/>
              </a:rPr>
              <a:t>Технология реализации проекта 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Ama</a:t>
            </a:r>
            <a:r>
              <a:rPr lang="x-none" sz="2800" b="1" i="0" spc="-35" baseline="0" smtClean="0">
                <a:solidFill>
                  <a:srgbClr val="005596"/>
                </a:solidFill>
                <a:latin typeface="+mj-lt"/>
              </a:rPr>
              <a:t>g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</a:t>
            </a:r>
            <a:r>
              <a:rPr lang="x-none" sz="2800" b="1" i="0" spc="696" baseline="0" smtClean="0">
                <a:solidFill>
                  <a:srgbClr val="005596"/>
                </a:solidFill>
                <a:latin typeface="+mj-lt"/>
              </a:rPr>
              <a:t>r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Bak</a:t>
            </a:r>
            <a:r>
              <a:rPr lang="x-none" sz="2800" b="1" i="0" spc="-89" baseline="0" smtClean="0">
                <a:solidFill>
                  <a:srgbClr val="005596"/>
                </a:solidFill>
                <a:latin typeface="+mj-lt"/>
              </a:rPr>
              <a:t>k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 </a:t>
            </a:r>
            <a:r>
              <a:rPr lang="x-none" sz="2800" b="1" i="0" spc="-12" baseline="0" dirty="0">
                <a:solidFill>
                  <a:srgbClr val="005596"/>
                </a:solidFill>
                <a:latin typeface="+mj-lt"/>
              </a:rPr>
              <a:t>(</a:t>
            </a:r>
            <a:r>
              <a:rPr lang="x-none" sz="2800" b="1" i="0" spc="0" baseline="0">
                <a:solidFill>
                  <a:srgbClr val="005596"/>
                </a:solidFill>
                <a:latin typeface="+mj-lt"/>
              </a:rPr>
              <a:t>Hill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)</a:t>
            </a:r>
            <a:endParaRPr lang="x-none" sz="2800" dirty="0">
              <a:latin typeface="+mj-lt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AutoShape 2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873749" y="915566"/>
            <a:ext cx="2232248" cy="718636"/>
          </a:xfrm>
          <a:prstGeom prst="rect">
            <a:avLst/>
          </a:prstGeom>
          <a:noFill/>
        </p:spPr>
        <p:txBody>
          <a:bodyPr wrap="square" lIns="36000" tIns="35803" rIns="36000" bIns="35803" rtlCol="0">
            <a:spAutoFit/>
          </a:bodyPr>
          <a:lstStyle/>
          <a:p>
            <a:pPr algn="l" defTabSz="1018174"/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УЧАСТНИКИ</a:t>
            </a:r>
            <a:endParaRPr lang="en-US" sz="1400" b="1" dirty="0" smtClean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Заказчик – ARC</a:t>
            </a:r>
          </a:p>
          <a:p>
            <a:pPr algn="l" defTabSz="1018174"/>
            <a:r>
              <a:rPr lang="ru-RU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Генпроектировщик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– МОЕ</a:t>
            </a:r>
          </a:p>
        </p:txBody>
      </p:sp>
      <p:sp>
        <p:nvSpPr>
          <p:cNvPr id="30736" name="AutoShape 16" descr="Rhino6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0" name="AutoShape 20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5940152" y="915566"/>
            <a:ext cx="2952328" cy="1364967"/>
          </a:xfrm>
          <a:prstGeom prst="rect">
            <a:avLst/>
          </a:prstGeom>
          <a:noFill/>
        </p:spPr>
        <p:txBody>
          <a:bodyPr wrap="square" lIns="71607" tIns="35803" rIns="71607" bIns="35803" rtlCol="0">
            <a:spAutoFit/>
          </a:bodyPr>
          <a:lstStyle/>
          <a:p>
            <a:pPr algn="l" defTabSz="1018174"/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РЕЗУЛЬТАТ </a:t>
            </a:r>
          </a:p>
          <a:p>
            <a:pPr algn="l" defTabSz="1018174"/>
            <a:endParaRPr lang="ru-RU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Получен качественный продукт     для выполнения СМР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Уточнена стоимость на основании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BIM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модели</a:t>
            </a: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-1214623" y="2597734"/>
            <a:ext cx="3600401" cy="380082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ПРОЕКТ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05996" y="915566"/>
            <a:ext cx="2258092" cy="718636"/>
          </a:xfrm>
          <a:prstGeom prst="rect">
            <a:avLst/>
          </a:prstGeom>
          <a:noFill/>
        </p:spPr>
        <p:txBody>
          <a:bodyPr wrap="square" lIns="71607" tIns="35803" rIns="71607" bIns="35803" rtlCol="0">
            <a:spAutoFit/>
          </a:bodyPr>
          <a:lstStyle/>
          <a:p>
            <a:pPr algn="l" defTabSz="1018174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ИНСТРУМЕНТЫ</a:t>
            </a:r>
          </a:p>
          <a:p>
            <a:pPr algn="l" defTabSz="1018174"/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Tekla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BIMsight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Tekla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BIMsight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Navisworks</a:t>
            </a:r>
            <a:endParaRPr lang="ru-RU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6746974" y="3579862"/>
            <a:ext cx="129614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319188" y="3158699"/>
            <a:ext cx="2232249" cy="626303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ПРОИЗВОДСТВО/</a:t>
            </a:r>
          </a:p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СТРОИТЕЛЬСТВО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610980" y="3003798"/>
            <a:ext cx="1489412" cy="619488"/>
          </a:xfrm>
          <a:prstGeom prst="rect">
            <a:avLst/>
          </a:prstGeom>
          <a:noFill/>
        </p:spPr>
        <p:txBody>
          <a:bodyPr wrap="square" lIns="64222" tIns="32111" rIns="64222" bIns="32111" rtlCol="0">
            <a:spAutoFit/>
          </a:bodyPr>
          <a:lstStyle/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BIM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модель</a:t>
            </a:r>
          </a:p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LOD 300/350 </a:t>
            </a:r>
          </a:p>
        </p:txBody>
      </p:sp>
      <p:pic>
        <p:nvPicPr>
          <p:cNvPr id="130" name="Picture 2" descr="ÐÐ°ÑÑÐ¸Ð½ÐºÐ¸ Ð¿Ð¾ Ð·Ð°Ð¿ÑÐ¾ÑÑ tekla bims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915567"/>
            <a:ext cx="1008112" cy="432048"/>
          </a:xfrm>
          <a:prstGeom prst="rect">
            <a:avLst/>
          </a:prstGeom>
          <a:noFill/>
        </p:spPr>
      </p:pic>
      <p:sp>
        <p:nvSpPr>
          <p:cNvPr id="131" name="Прямоугольник 130"/>
          <p:cNvSpPr/>
          <p:nvPr/>
        </p:nvSpPr>
        <p:spPr>
          <a:xfrm>
            <a:off x="323528" y="843558"/>
            <a:ext cx="84969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Ð Ð¸Ñ. 1. Amager Resource Center. ÐÐ½ÐµÑÐ½Ð¸Ð¹ Ð²Ð¸Ð´ Ð² ÑÐ¾Ð´Ðµ ÑÑÑÐ¾Ð¸ÑÐµÐ»ÑÑÑÐ²Ð° (Ð°) Ð¸ Ð¼Ð¾Ð´ÐµÐ»Ñ Tekla (Ð±)"/>
          <p:cNvPicPr>
            <a:picLocks noChangeAspect="1" noChangeArrowheads="1"/>
          </p:cNvPicPr>
          <p:nvPr/>
        </p:nvPicPr>
        <p:blipFill>
          <a:blip r:embed="rId7" cstate="print"/>
          <a:srcRect l="9405"/>
          <a:stretch>
            <a:fillRect/>
          </a:stretch>
        </p:blipFill>
        <p:spPr bwMode="auto">
          <a:xfrm>
            <a:off x="1547664" y="2474898"/>
            <a:ext cx="2304256" cy="2113076"/>
          </a:xfrm>
          <a:prstGeom prst="rect">
            <a:avLst/>
          </a:prstGeom>
          <a:noFill/>
        </p:spPr>
      </p:pic>
      <p:pic>
        <p:nvPicPr>
          <p:cNvPr id="34" name="Picture 36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2571750"/>
            <a:ext cx="864096" cy="864096"/>
          </a:xfrm>
          <a:prstGeom prst="rect">
            <a:avLst/>
          </a:prstGeom>
          <a:noFill/>
          <a:extLst/>
        </p:spPr>
      </p:pic>
      <p:sp>
        <p:nvSpPr>
          <p:cNvPr id="24" name="Rectangle 353"/>
          <p:cNvSpPr/>
          <p:nvPr/>
        </p:nvSpPr>
        <p:spPr>
          <a:xfrm>
            <a:off x="899592" y="1635646"/>
            <a:ext cx="225809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34325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Технология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B&amp;W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1400" strike="sngStrike" dirty="0" err="1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lund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       </a:t>
            </a:r>
          </a:p>
          <a:p>
            <a:pPr algn="l">
              <a:tabLst>
                <a:tab pos="34325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Архитектура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BIG</a:t>
            </a:r>
          </a:p>
          <a:p>
            <a:pPr>
              <a:tabLst>
                <a:tab pos="34325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Конструкции КМ/КЖ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– МОЕ</a:t>
            </a:r>
          </a:p>
          <a:p>
            <a:pPr>
              <a:tabLst>
                <a:tab pos="34325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Инженерные сети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0" i="0" baseline="0" dirty="0" err="1" smtClean="0">
                <a:solidFill>
                  <a:srgbClr val="363545"/>
                </a:solidFill>
                <a:latin typeface="+mn-lt"/>
              </a:rPr>
              <a:t>Rambol</a:t>
            </a:r>
            <a:r>
              <a:rPr lang="en-US" sz="1400" dirty="0">
                <a:solidFill>
                  <a:srgbClr val="363545"/>
                </a:solidFill>
                <a:latin typeface="+mn-lt"/>
              </a:rPr>
              <a:t>l</a:t>
            </a:r>
            <a:endParaRPr lang="x-non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ctangle 353"/>
          <p:cNvSpPr/>
          <p:nvPr/>
        </p:nvSpPr>
        <p:spPr>
          <a:xfrm>
            <a:off x="3203848" y="1635646"/>
            <a:ext cx="273630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343255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Inventor, AutoCAD Plant 3D  </a:t>
            </a:r>
          </a:p>
          <a:p>
            <a:pPr algn="l">
              <a:tabLst>
                <a:tab pos="343255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Rhinoceros 3D, Grasshopper</a:t>
            </a: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algn="l">
              <a:tabLst>
                <a:tab pos="343255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Tekla Structures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Grasshopper, Robot</a:t>
            </a:r>
          </a:p>
          <a:p>
            <a:pPr algn="l">
              <a:tabLst>
                <a:tab pos="343255" algn="l"/>
              </a:tabLst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MagiCAD</a:t>
            </a:r>
            <a:endParaRPr lang="en-US" sz="1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8" b="3316"/>
          <a:stretch/>
        </p:blipFill>
        <p:spPr bwMode="auto">
          <a:xfrm>
            <a:off x="3779912" y="3507854"/>
            <a:ext cx="10362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6750" r="7623" b="937"/>
          <a:stretch>
            <a:fillRect/>
          </a:stretch>
        </p:blipFill>
        <p:spPr bwMode="auto">
          <a:xfrm>
            <a:off x="5004048" y="2503634"/>
            <a:ext cx="1440160" cy="19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extLst/>
        </p:spPr>
      </p:pic>
      <p:sp>
        <p:nvSpPr>
          <p:cNvPr id="28" name="Rectangle 352"/>
          <p:cNvSpPr/>
          <p:nvPr/>
        </p:nvSpPr>
        <p:spPr>
          <a:xfrm>
            <a:off x="539552" y="267494"/>
            <a:ext cx="81172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i="0" spc="0" baseline="0" dirty="0" smtClean="0">
                <a:solidFill>
                  <a:srgbClr val="005596"/>
                </a:solidFill>
                <a:latin typeface="+mj-lt"/>
              </a:rPr>
              <a:t>Технология реализации проекта 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Ama</a:t>
            </a:r>
            <a:r>
              <a:rPr lang="x-none" sz="2800" b="1" i="0" spc="-35" baseline="0" smtClean="0">
                <a:solidFill>
                  <a:srgbClr val="005596"/>
                </a:solidFill>
                <a:latin typeface="+mj-lt"/>
              </a:rPr>
              <a:t>g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</a:t>
            </a:r>
            <a:r>
              <a:rPr lang="x-none" sz="2800" b="1" i="0" spc="696" baseline="0" smtClean="0">
                <a:solidFill>
                  <a:srgbClr val="005596"/>
                </a:solidFill>
                <a:latin typeface="+mj-lt"/>
              </a:rPr>
              <a:t>r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Bak</a:t>
            </a:r>
            <a:r>
              <a:rPr lang="x-none" sz="2800" b="1" i="0" spc="-89" baseline="0" smtClean="0">
                <a:solidFill>
                  <a:srgbClr val="005596"/>
                </a:solidFill>
                <a:latin typeface="+mj-lt"/>
              </a:rPr>
              <a:t>k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 </a:t>
            </a:r>
            <a:r>
              <a:rPr lang="x-none" sz="2800" b="1" i="0" spc="-12" baseline="0" dirty="0">
                <a:solidFill>
                  <a:srgbClr val="005596"/>
                </a:solidFill>
                <a:latin typeface="+mj-lt"/>
              </a:rPr>
              <a:t>(</a:t>
            </a:r>
            <a:r>
              <a:rPr lang="x-none" sz="2800" b="1" i="0" spc="0" baseline="0">
                <a:solidFill>
                  <a:srgbClr val="005596"/>
                </a:solidFill>
                <a:latin typeface="+mj-lt"/>
              </a:rPr>
              <a:t>Hill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)</a:t>
            </a:r>
            <a:endParaRPr lang="x-none" sz="2800" dirty="0">
              <a:latin typeface="+mj-lt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AutoShape 2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873749" y="915566"/>
            <a:ext cx="2232248" cy="1580410"/>
          </a:xfrm>
          <a:prstGeom prst="rect">
            <a:avLst/>
          </a:prstGeom>
          <a:noFill/>
        </p:spPr>
        <p:txBody>
          <a:bodyPr wrap="square" lIns="36000" tIns="35803" rIns="36000" bIns="35803" rtlCol="0">
            <a:spAutoFit/>
          </a:bodyPr>
          <a:lstStyle/>
          <a:p>
            <a:pPr algn="l" defTabSz="1018174"/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УЧАСТНИКИ</a:t>
            </a:r>
            <a:endParaRPr lang="en-US" sz="1400" b="1" dirty="0" smtClean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Заказчик – ARC</a:t>
            </a:r>
          </a:p>
          <a:p>
            <a:pPr algn="l" defTabSz="1018174"/>
            <a:r>
              <a:rPr lang="ru-RU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Генпроектировщик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– МОЕ</a:t>
            </a:r>
          </a:p>
          <a:p>
            <a:pPr algn="l" defTabSz="1018174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Генподрядчик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–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NCC</a:t>
            </a:r>
            <a:endParaRPr lang="ru-RU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Производители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МК</a:t>
            </a:r>
            <a:r>
              <a:rPr lang="ru-RU" sz="1400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ZüblinSthalbau</a:t>
            </a:r>
            <a:endParaRPr lang="en-US" sz="1400" dirty="0" smtClean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ЖБК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Spaencom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0736" name="AutoShape 16" descr="Rhino6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0" name="AutoShape 20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5580112" y="915566"/>
            <a:ext cx="2952328" cy="1580410"/>
          </a:xfrm>
          <a:prstGeom prst="rect">
            <a:avLst/>
          </a:prstGeom>
          <a:noFill/>
        </p:spPr>
        <p:txBody>
          <a:bodyPr wrap="square" lIns="71607" tIns="35803" rIns="71607" bIns="35803" rtlCol="0">
            <a:spAutoFit/>
          </a:bodyPr>
          <a:lstStyle/>
          <a:p>
            <a:pPr algn="l" defTabSz="1018174"/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РЕЗУЛЬТАТ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Производитель получил качественную модель КМ для производства 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Оперативный доступ к изменениям</a:t>
            </a:r>
          </a:p>
          <a:p>
            <a:pPr algn="l" defTabSz="1018174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Осуществил проверки на собираемость</a:t>
            </a: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-1214623" y="2613123"/>
            <a:ext cx="3600401" cy="349304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ПРОИЗВОДСТВО</a:t>
            </a:r>
            <a:endParaRPr lang="en-US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05996" y="915566"/>
            <a:ext cx="1970060" cy="1364967"/>
          </a:xfrm>
          <a:prstGeom prst="rect">
            <a:avLst/>
          </a:prstGeom>
          <a:noFill/>
        </p:spPr>
        <p:txBody>
          <a:bodyPr wrap="square" lIns="71607" tIns="35803" rIns="71607" bIns="35803" rtlCol="0">
            <a:spAutoFit/>
          </a:bodyPr>
          <a:lstStyle/>
          <a:p>
            <a:pPr algn="l" defTabSz="1018174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ИНСТРУМЕНТЫ</a:t>
            </a:r>
          </a:p>
          <a:p>
            <a:pPr algn="l" defTabSz="1018174"/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Tekla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BIMsight</a:t>
            </a:r>
            <a:endParaRPr lang="ru-RU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Tekla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BIMsight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algn="l" defTabSz="1018174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Tekla Structures</a:t>
            </a:r>
            <a:endParaRPr lang="ru-RU" sz="14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6746974" y="3579862"/>
            <a:ext cx="129614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319188" y="3297198"/>
            <a:ext cx="2232249" cy="349304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МОНТАЖ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88224" y="3003798"/>
            <a:ext cx="1489412" cy="629106"/>
          </a:xfrm>
          <a:prstGeom prst="rect">
            <a:avLst/>
          </a:prstGeom>
          <a:noFill/>
        </p:spPr>
        <p:txBody>
          <a:bodyPr wrap="square" lIns="64222" tIns="32111" rIns="64222" bIns="32111" rtlCol="0">
            <a:spAutoFit/>
          </a:bodyPr>
          <a:lstStyle/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BIM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модель</a:t>
            </a:r>
          </a:p>
          <a:p>
            <a:pPr algn="ctr" defTabSz="914467">
              <a:lnSpc>
                <a:spcPts val="2200"/>
              </a:lnSpc>
            </a:pP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LOD400 </a:t>
            </a:r>
          </a:p>
        </p:txBody>
      </p:sp>
      <p:pic>
        <p:nvPicPr>
          <p:cNvPr id="130" name="Picture 2" descr="ÐÐ°ÑÑÐ¸Ð½ÐºÐ¸ Ð¿Ð¾ Ð·Ð°Ð¿ÑÐ¾ÑÑ tekla bims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915567"/>
            <a:ext cx="1008112" cy="432048"/>
          </a:xfrm>
          <a:prstGeom prst="rect">
            <a:avLst/>
          </a:prstGeom>
          <a:noFill/>
        </p:spPr>
      </p:pic>
      <p:sp>
        <p:nvSpPr>
          <p:cNvPr id="131" name="Прямоугольник 130"/>
          <p:cNvSpPr/>
          <p:nvPr/>
        </p:nvSpPr>
        <p:spPr>
          <a:xfrm>
            <a:off x="323528" y="843558"/>
            <a:ext cx="84969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 r="8079" b="7036"/>
          <a:stretch>
            <a:fillRect/>
          </a:stretch>
        </p:blipFill>
        <p:spPr bwMode="auto">
          <a:xfrm>
            <a:off x="827584" y="2715766"/>
            <a:ext cx="316410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8" cstate="print"/>
          <a:srcRect l="4182" t="11151" r="20550" b="7087"/>
          <a:stretch>
            <a:fillRect/>
          </a:stretch>
        </p:blipFill>
        <p:spPr bwMode="auto">
          <a:xfrm>
            <a:off x="4067944" y="3075806"/>
            <a:ext cx="2304256" cy="14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extLst/>
        </p:spPr>
      </p:pic>
      <p:sp>
        <p:nvSpPr>
          <p:cNvPr id="28" name="Rectangle 352"/>
          <p:cNvSpPr/>
          <p:nvPr/>
        </p:nvSpPr>
        <p:spPr>
          <a:xfrm>
            <a:off x="539552" y="267494"/>
            <a:ext cx="81172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i="0" spc="0" baseline="0" dirty="0" smtClean="0">
                <a:solidFill>
                  <a:srgbClr val="005596"/>
                </a:solidFill>
                <a:latin typeface="+mj-lt"/>
              </a:rPr>
              <a:t>Технология реализации проекта 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Ama</a:t>
            </a:r>
            <a:r>
              <a:rPr lang="x-none" sz="2800" b="1" i="0" spc="-35" baseline="0" smtClean="0">
                <a:solidFill>
                  <a:srgbClr val="005596"/>
                </a:solidFill>
                <a:latin typeface="+mj-lt"/>
              </a:rPr>
              <a:t>g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</a:t>
            </a:r>
            <a:r>
              <a:rPr lang="x-none" sz="2800" b="1" i="0" spc="696" baseline="0" smtClean="0">
                <a:solidFill>
                  <a:srgbClr val="005596"/>
                </a:solidFill>
                <a:latin typeface="+mj-lt"/>
              </a:rPr>
              <a:t>r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Bak</a:t>
            </a:r>
            <a:r>
              <a:rPr lang="x-none" sz="2800" b="1" i="0" spc="-89" baseline="0" smtClean="0">
                <a:solidFill>
                  <a:srgbClr val="005596"/>
                </a:solidFill>
                <a:latin typeface="+mj-lt"/>
              </a:rPr>
              <a:t>k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 </a:t>
            </a:r>
            <a:r>
              <a:rPr lang="x-none" sz="2800" b="1" i="0" spc="-12" baseline="0" dirty="0">
                <a:solidFill>
                  <a:srgbClr val="005596"/>
                </a:solidFill>
                <a:latin typeface="+mj-lt"/>
              </a:rPr>
              <a:t>(</a:t>
            </a:r>
            <a:r>
              <a:rPr lang="x-none" sz="2800" b="1" i="0" spc="0" baseline="0">
                <a:solidFill>
                  <a:srgbClr val="005596"/>
                </a:solidFill>
                <a:latin typeface="+mj-lt"/>
              </a:rPr>
              <a:t>Hill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)</a:t>
            </a:r>
            <a:endParaRPr lang="x-none" sz="2800" dirty="0">
              <a:latin typeface="+mj-lt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AutoShape 2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Rhino6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0" name="AutoShape 20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-1214623" y="2613123"/>
            <a:ext cx="3600401" cy="349304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ПРОИЗВОДСТВО</a:t>
            </a:r>
            <a:endParaRPr lang="en-US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6746974" y="3579862"/>
            <a:ext cx="129614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499208" y="3477218"/>
            <a:ext cx="1872209" cy="349304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МОНТАЖ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88224" y="3003798"/>
            <a:ext cx="1489412" cy="629106"/>
          </a:xfrm>
          <a:prstGeom prst="rect">
            <a:avLst/>
          </a:prstGeom>
          <a:noFill/>
        </p:spPr>
        <p:txBody>
          <a:bodyPr wrap="square" lIns="64222" tIns="32111" rIns="64222" bIns="32111" rtlCol="0">
            <a:spAutoFit/>
          </a:bodyPr>
          <a:lstStyle/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BIM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модель</a:t>
            </a:r>
          </a:p>
          <a:p>
            <a:pPr algn="ctr" defTabSz="914467">
              <a:lnSpc>
                <a:spcPts val="2200"/>
              </a:lnSpc>
            </a:pP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LOD400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323528" y="843558"/>
            <a:ext cx="84969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1600" y="987574"/>
            <a:ext cx="5683994" cy="3392061"/>
            <a:chOff x="101600" y="620688"/>
            <a:chExt cx="8858250" cy="5286375"/>
          </a:xfrm>
        </p:grpSpPr>
        <p:pic>
          <p:nvPicPr>
            <p:cNvPr id="54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696888"/>
              <a:ext cx="3411538" cy="245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feld 2"/>
            <p:cNvSpPr txBox="1">
              <a:spLocks noChangeArrowheads="1"/>
            </p:cNvSpPr>
            <p:nvPr/>
          </p:nvSpPr>
          <p:spPr bwMode="auto">
            <a:xfrm>
              <a:off x="271462" y="620688"/>
              <a:ext cx="2328831" cy="527621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en-US" sz="1600" b="1" dirty="0"/>
                <a:t>3D- </a:t>
              </a:r>
              <a:r>
                <a:rPr lang="ru-RU" altLang="en-US" sz="1600" b="1" dirty="0" smtClean="0"/>
                <a:t>МОДЕЛЬ</a:t>
              </a:r>
              <a:endParaRPr lang="en-US" altLang="en-US" sz="1600" b="1" dirty="0"/>
            </a:p>
          </p:txBody>
        </p:sp>
        <p:sp>
          <p:nvSpPr>
            <p:cNvPr id="56" name="Pfeil nach unten 10"/>
            <p:cNvSpPr/>
            <p:nvPr/>
          </p:nvSpPr>
          <p:spPr>
            <a:xfrm>
              <a:off x="1676400" y="3230538"/>
              <a:ext cx="225425" cy="2968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Pfeil nach rechts 11"/>
            <p:cNvSpPr/>
            <p:nvPr/>
          </p:nvSpPr>
          <p:spPr>
            <a:xfrm>
              <a:off x="3794125" y="1874813"/>
              <a:ext cx="295275" cy="2254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feld 17"/>
            <p:cNvSpPr txBox="1">
              <a:spLocks noChangeArrowheads="1"/>
            </p:cNvSpPr>
            <p:nvPr/>
          </p:nvSpPr>
          <p:spPr bwMode="auto">
            <a:xfrm>
              <a:off x="4141565" y="620688"/>
              <a:ext cx="1541893" cy="431691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en-US" sz="1200" dirty="0" smtClean="0"/>
                <a:t>NC</a:t>
              </a:r>
              <a:r>
                <a:rPr lang="ru-RU" altLang="en-US" sz="1200" dirty="0" smtClean="0"/>
                <a:t> данные</a:t>
              </a:r>
              <a:endParaRPr lang="en-US" altLang="en-US" sz="1200" dirty="0"/>
            </a:p>
          </p:txBody>
        </p:sp>
        <p:pic>
          <p:nvPicPr>
            <p:cNvPr id="59" name="Grafi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1039788"/>
              <a:ext cx="1439863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Pfeil nach rechts 19"/>
            <p:cNvSpPr/>
            <p:nvPr/>
          </p:nvSpPr>
          <p:spPr>
            <a:xfrm>
              <a:off x="5761038" y="1887513"/>
              <a:ext cx="295275" cy="2270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" name="Picture 3" descr="Kleinteilefertigungszentrum_2012-08-09_0014_kl_FM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03" t="4419" r="24901" b="4808"/>
            <a:stretch>
              <a:fillRect/>
            </a:stretch>
          </p:blipFill>
          <p:spPr bwMode="auto">
            <a:xfrm>
              <a:off x="6183313" y="695301"/>
              <a:ext cx="2760662" cy="246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feld 18"/>
            <p:cNvSpPr txBox="1">
              <a:spLocks noChangeArrowheads="1"/>
            </p:cNvSpPr>
            <p:nvPr/>
          </p:nvSpPr>
          <p:spPr bwMode="auto">
            <a:xfrm>
              <a:off x="6183312" y="620688"/>
              <a:ext cx="2559323" cy="81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en-US" sz="1400" b="1" dirty="0" smtClean="0">
                  <a:solidFill>
                    <a:schemeClr val="bg1"/>
                  </a:solidFill>
                </a:rPr>
                <a:t>Резка</a:t>
              </a:r>
              <a:r>
                <a:rPr lang="de-DE" altLang="en-US" sz="1400" b="1" dirty="0" smtClean="0">
                  <a:solidFill>
                    <a:schemeClr val="bg1"/>
                  </a:solidFill>
                </a:rPr>
                <a:t>/ </a:t>
              </a:r>
              <a:r>
                <a:rPr lang="ru-RU" altLang="en-US" sz="1400" b="1" dirty="0" smtClean="0">
                  <a:solidFill>
                    <a:schemeClr val="bg1"/>
                  </a:solidFill>
                </a:rPr>
                <a:t>токарная обработка</a:t>
              </a:r>
              <a:endParaRPr lang="en-US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Pfeil nach rechts 21"/>
            <p:cNvSpPr/>
            <p:nvPr/>
          </p:nvSpPr>
          <p:spPr>
            <a:xfrm>
              <a:off x="3816350" y="4803751"/>
              <a:ext cx="295275" cy="2270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Grafik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888" y="3467076"/>
              <a:ext cx="2366962" cy="242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feld 26"/>
            <p:cNvSpPr txBox="1">
              <a:spLocks noChangeArrowheads="1"/>
            </p:cNvSpPr>
            <p:nvPr/>
          </p:nvSpPr>
          <p:spPr bwMode="auto">
            <a:xfrm>
              <a:off x="4140200" y="3422625"/>
              <a:ext cx="2470233" cy="47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en-US" sz="1400" dirty="0" smtClean="0">
                  <a:solidFill>
                    <a:schemeClr val="bg1"/>
                  </a:solidFill>
                </a:rPr>
                <a:t>Сборка </a:t>
              </a:r>
              <a:r>
                <a:rPr lang="de-DE" altLang="en-US" sz="1400" dirty="0" smtClean="0">
                  <a:solidFill>
                    <a:schemeClr val="bg1"/>
                  </a:solidFill>
                </a:rPr>
                <a:t>- </a:t>
              </a:r>
              <a:r>
                <a:rPr lang="ru-RU" altLang="en-US" sz="1400" dirty="0" smtClean="0">
                  <a:solidFill>
                    <a:schemeClr val="bg1"/>
                  </a:solidFill>
                </a:rPr>
                <a:t>сварка</a:t>
              </a:r>
              <a:endParaRPr lang="en-US" alt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66" name="Grafik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7" r="983"/>
            <a:stretch>
              <a:fillRect/>
            </a:stretch>
          </p:blipFill>
          <p:spPr bwMode="auto">
            <a:xfrm>
              <a:off x="101600" y="3763938"/>
              <a:ext cx="3671888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feld 6"/>
            <p:cNvSpPr txBox="1">
              <a:spLocks noChangeArrowheads="1"/>
            </p:cNvSpPr>
            <p:nvPr/>
          </p:nvSpPr>
          <p:spPr bwMode="auto">
            <a:xfrm>
              <a:off x="179389" y="3563913"/>
              <a:ext cx="1644321" cy="527621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en-US" sz="1600" b="1" dirty="0" smtClean="0"/>
                <a:t>Чертежи</a:t>
              </a:r>
              <a:endParaRPr lang="en-US" altLang="en-US" sz="1600" b="1" dirty="0"/>
            </a:p>
          </p:txBody>
        </p:sp>
        <p:pic>
          <p:nvPicPr>
            <p:cNvPr id="68" name="Grafik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t="-2" r="18217" b="4491"/>
            <a:stretch>
              <a:fillRect/>
            </a:stretch>
          </p:blipFill>
          <p:spPr bwMode="auto">
            <a:xfrm>
              <a:off x="6654800" y="3481363"/>
              <a:ext cx="2305050" cy="242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feld 31"/>
            <p:cNvSpPr txBox="1">
              <a:spLocks noChangeArrowheads="1"/>
            </p:cNvSpPr>
            <p:nvPr/>
          </p:nvSpPr>
          <p:spPr bwMode="auto">
            <a:xfrm>
              <a:off x="6615114" y="3424212"/>
              <a:ext cx="2127522" cy="47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en-US" sz="1400" dirty="0" smtClean="0">
                  <a:solidFill>
                    <a:schemeClr val="bg1"/>
                  </a:solidFill>
                </a:rPr>
                <a:t>Покрытие</a:t>
              </a:r>
              <a:endParaRPr lang="en-US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987574"/>
            <a:ext cx="21152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extLst/>
        </p:spPr>
      </p:pic>
      <p:sp>
        <p:nvSpPr>
          <p:cNvPr id="28" name="Rectangle 352"/>
          <p:cNvSpPr/>
          <p:nvPr/>
        </p:nvSpPr>
        <p:spPr>
          <a:xfrm>
            <a:off x="539552" y="267494"/>
            <a:ext cx="81172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i="0" spc="0" baseline="0" dirty="0" smtClean="0">
                <a:solidFill>
                  <a:srgbClr val="005596"/>
                </a:solidFill>
                <a:latin typeface="+mj-lt"/>
              </a:rPr>
              <a:t>Технология реализации проекта 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Ama</a:t>
            </a:r>
            <a:r>
              <a:rPr lang="x-none" sz="2800" b="1" i="0" spc="-35" baseline="0" smtClean="0">
                <a:solidFill>
                  <a:srgbClr val="005596"/>
                </a:solidFill>
                <a:latin typeface="+mj-lt"/>
              </a:rPr>
              <a:t>g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</a:t>
            </a:r>
            <a:r>
              <a:rPr lang="x-none" sz="2800" b="1" i="0" spc="696" baseline="0" smtClean="0">
                <a:solidFill>
                  <a:srgbClr val="005596"/>
                </a:solidFill>
                <a:latin typeface="+mj-lt"/>
              </a:rPr>
              <a:t>r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Bak</a:t>
            </a:r>
            <a:r>
              <a:rPr lang="x-none" sz="2800" b="1" i="0" spc="-89" baseline="0" smtClean="0">
                <a:solidFill>
                  <a:srgbClr val="005596"/>
                </a:solidFill>
                <a:latin typeface="+mj-lt"/>
              </a:rPr>
              <a:t>k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e </a:t>
            </a:r>
            <a:r>
              <a:rPr lang="x-none" sz="2800" b="1" i="0" spc="-12" baseline="0" dirty="0">
                <a:solidFill>
                  <a:srgbClr val="005596"/>
                </a:solidFill>
                <a:latin typeface="+mj-lt"/>
              </a:rPr>
              <a:t>(</a:t>
            </a:r>
            <a:r>
              <a:rPr lang="x-none" sz="2800" b="1" i="0" spc="0" baseline="0">
                <a:solidFill>
                  <a:srgbClr val="005596"/>
                </a:solidFill>
                <a:latin typeface="+mj-lt"/>
              </a:rPr>
              <a:t>Hill</a:t>
            </a:r>
            <a:r>
              <a:rPr lang="x-none" sz="2800" b="1" i="0" spc="0" baseline="0" smtClean="0">
                <a:solidFill>
                  <a:srgbClr val="005596"/>
                </a:solidFill>
                <a:latin typeface="+mj-lt"/>
              </a:rPr>
              <a:t>)</a:t>
            </a:r>
            <a:endParaRPr lang="x-none" sz="2800" dirty="0">
              <a:latin typeface="+mj-lt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AutoShape 2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ÐÐ°ÑÑÐ¸Ð½ÐºÐ¸ Ð¿Ð¾ Ð·Ð°Ð¿ÑÐ¾ÑÑ tekla bims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Rhino6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0" name="AutoShape 20" descr="ÐÐ°ÑÑÐ¸Ð½ÐºÐ¸ Ð¿Ð¾ Ð·Ð°Ð¿ÑÐ¾ÑÑ Rhinoceros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-1214623" y="2613123"/>
            <a:ext cx="3600401" cy="349304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СТРОИТЕЛЬСТВО</a:t>
            </a:r>
            <a:endParaRPr lang="en-US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6746974" y="3579862"/>
            <a:ext cx="129614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499208" y="3477218"/>
            <a:ext cx="1872209" cy="349304"/>
          </a:xfrm>
          <a:prstGeom prst="rect">
            <a:avLst/>
          </a:prstGeom>
          <a:solidFill>
            <a:srgbClr val="663300"/>
          </a:solidFill>
        </p:spPr>
        <p:txBody>
          <a:bodyPr wrap="square" lIns="71607" tIns="35803" rIns="71607" bIns="35803" rtlCol="0">
            <a:spAutoFit/>
          </a:bodyPr>
          <a:lstStyle/>
          <a:p>
            <a:pPr algn="ctr" defTabSz="1018174"/>
            <a:r>
              <a:rPr lang="ru-RU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ЭКСПЛУАТАЦИЯ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88224" y="3003798"/>
            <a:ext cx="1489412" cy="629106"/>
          </a:xfrm>
          <a:prstGeom prst="rect">
            <a:avLst/>
          </a:prstGeom>
          <a:noFill/>
        </p:spPr>
        <p:txBody>
          <a:bodyPr wrap="square" lIns="64222" tIns="32111" rIns="64222" bIns="32111" rtlCol="0">
            <a:spAutoFit/>
          </a:bodyPr>
          <a:lstStyle/>
          <a:p>
            <a:pPr algn="ctr" defTabSz="914467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BIM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модель</a:t>
            </a:r>
          </a:p>
          <a:p>
            <a:pPr algn="ctr" defTabSz="914467">
              <a:lnSpc>
                <a:spcPts val="2200"/>
              </a:lnSpc>
            </a:pP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LOD</a:t>
            </a:r>
            <a:r>
              <a:rPr lang="ru-RU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5</a:t>
            </a:r>
            <a:r>
              <a:rPr lang="en-US" b="1" dirty="0" smtClean="0">
                <a:solidFill>
                  <a:srgbClr val="7030A0"/>
                </a:solidFill>
                <a:latin typeface="+mn-lt"/>
                <a:ea typeface="ヒラギノ角ゴ Pro W3" charset="0"/>
                <a:cs typeface="Arial" pitchFamily="34" charset="0"/>
                <a:sym typeface="Gill Sans" charset="0"/>
              </a:rPr>
              <a:t>00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323528" y="843558"/>
            <a:ext cx="84969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987574"/>
            <a:ext cx="2592288" cy="1728192"/>
          </a:xfrm>
          <a:prstGeom prst="rect">
            <a:avLst/>
          </a:prstGeom>
        </p:spPr>
      </p:pic>
      <p:pic>
        <p:nvPicPr>
          <p:cNvPr id="38" name="Picture 2" descr="ÐÐ°ÑÑÐ¸Ð½ÐºÐ¸ Ð¿Ð¾ Ð·Ð°Ð¿ÑÐ¾ÑÑ tekla bimsigh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915567"/>
            <a:ext cx="1008112" cy="432048"/>
          </a:xfrm>
          <a:prstGeom prst="rect">
            <a:avLst/>
          </a:prstGeom>
          <a:noFill/>
        </p:spPr>
      </p:pic>
      <p:pic>
        <p:nvPicPr>
          <p:cNvPr id="21" name="Stalprice_20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971600" y="987574"/>
            <a:ext cx="4416491" cy="33123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27" name="Rectangle 352"/>
          <p:cNvSpPr/>
          <p:nvPr/>
        </p:nvSpPr>
        <p:spPr>
          <a:xfrm>
            <a:off x="667512" y="314224"/>
            <a:ext cx="2781211" cy="4933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206" b="1" i="0" spc="0" baseline="0" dirty="0" smtClean="0">
                <a:solidFill>
                  <a:srgbClr val="005596"/>
                </a:solidFill>
                <a:latin typeface="+mj-lt"/>
              </a:rPr>
              <a:t>Внедрение </a:t>
            </a:r>
            <a:r>
              <a:rPr lang="en-US" sz="3206" b="1" i="0" spc="0" baseline="0" dirty="0" smtClean="0">
                <a:solidFill>
                  <a:srgbClr val="005596"/>
                </a:solidFill>
                <a:latin typeface="+mj-lt"/>
              </a:rPr>
              <a:t>BIM</a:t>
            </a:r>
            <a:endParaRPr lang="x-none" sz="3206" dirty="0">
              <a:latin typeface="+mj-lt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95536" y="4731990"/>
            <a:ext cx="1800200" cy="342000"/>
            <a:chOff x="395536" y="4659982"/>
            <a:chExt cx="1800200" cy="342000"/>
          </a:xfrm>
        </p:grpSpPr>
        <p:pic>
          <p:nvPicPr>
            <p:cNvPr id="30" name="Рисунок 29" descr="2012_Logo Arcad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659982"/>
              <a:ext cx="1440160" cy="340658"/>
            </a:xfrm>
            <a:prstGeom prst="rect">
              <a:avLst/>
            </a:prstGeom>
          </p:spPr>
        </p:pic>
        <p:pic>
          <p:nvPicPr>
            <p:cNvPr id="31" name="Picture 1" descr="Trimble-Tekla-Authorized-Rese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703" y="4659982"/>
              <a:ext cx="343033" cy="3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403648" y="3632706"/>
            <a:ext cx="740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Стандарты , шаблоны, файлы общих данных, руководства по созданию семейств, библиотеки</a:t>
            </a:r>
          </a:p>
          <a:p>
            <a:r>
              <a:rPr lang="en-US" sz="1400" dirty="0" smtClean="0">
                <a:latin typeface="+mn-lt"/>
                <a:hlinkClick r:id="rId6"/>
              </a:rPr>
              <a:t>https://knowledge.autodesk.com/community/collection/</a:t>
            </a:r>
            <a:r>
              <a:rPr lang="ru-RU" sz="1400" dirty="0" err="1" smtClean="0">
                <a:latin typeface="+mn-lt"/>
                <a:hlinkClick r:id="rId6"/>
              </a:rPr>
              <a:t>все-материалы-по</a:t>
            </a:r>
            <a:r>
              <a:rPr lang="ru-RU" sz="1400" dirty="0" smtClean="0">
                <a:latin typeface="+mn-lt"/>
                <a:hlinkClick r:id="rId6"/>
              </a:rPr>
              <a:t>-</a:t>
            </a:r>
            <a:r>
              <a:rPr lang="en-US" sz="1400" dirty="0" err="1" smtClean="0">
                <a:latin typeface="+mn-lt"/>
                <a:hlinkClick r:id="rId6"/>
              </a:rPr>
              <a:t>bim</a:t>
            </a:r>
            <a:r>
              <a:rPr lang="en-US" sz="1400" dirty="0" smtClean="0">
                <a:latin typeface="+mn-lt"/>
                <a:hlinkClick r:id="rId6"/>
              </a:rPr>
              <a:t>-</a:t>
            </a:r>
            <a:r>
              <a:rPr lang="ru-RU" sz="1400" dirty="0" smtClean="0">
                <a:latin typeface="+mn-lt"/>
                <a:hlinkClick r:id="rId6"/>
              </a:rPr>
              <a:t>стандарт</a:t>
            </a:r>
            <a:r>
              <a:rPr lang="ru-RU" sz="1400" dirty="0" smtClean="0">
                <a:latin typeface="+mn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632706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Autodesk</a:t>
            </a:r>
            <a:endParaRPr lang="ru-RU" sz="1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136762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Trimble</a:t>
            </a:r>
            <a:endParaRPr lang="ru-RU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4249420"/>
            <a:ext cx="1441420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  <a:hlinkClick r:id="rId7"/>
              </a:rPr>
              <a:t>BIM </a:t>
            </a:r>
            <a:r>
              <a:rPr lang="ru-RU" sz="1600" b="1" dirty="0" smtClean="0">
                <a:latin typeface="+mn-lt"/>
                <a:hlinkClick r:id="rId7"/>
              </a:rPr>
              <a:t>Протокол</a:t>
            </a:r>
            <a:endParaRPr lang="ru-RU" sz="1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283718"/>
            <a:ext cx="212429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Компания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Устав проекта внедрения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Цель и задачи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Руководитель и команда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Ресурсы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944" y="2283718"/>
            <a:ext cx="304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Строительный проект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BIM </a:t>
            </a:r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протокол строительного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Требования для тендера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3648" y="4136762"/>
            <a:ext cx="59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Приложения</a:t>
            </a:r>
            <a:r>
              <a:rPr lang="ru-RU" sz="1400" dirty="0">
                <a:latin typeface="+mn-lt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шаблоны, </a:t>
            </a:r>
            <a:r>
              <a:rPr lang="ru-RU" sz="1400" dirty="0" smtClean="0">
                <a:latin typeface="+mn-lt"/>
              </a:rPr>
              <a:t>библиотеки деталей, профилей, материалов и т.п.</a:t>
            </a:r>
          </a:p>
          <a:p>
            <a:r>
              <a:rPr lang="en-US" sz="1400" dirty="0" smtClean="0">
                <a:latin typeface="+mn-lt"/>
                <a:hlinkClick r:id="rId8"/>
              </a:rPr>
              <a:t>https://warehouse.tekla.com</a:t>
            </a:r>
            <a:r>
              <a:rPr lang="ru-RU" sz="1400" dirty="0" smtClean="0">
                <a:latin typeface="+mn-lt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84355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Уровни развития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BIM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Объектно-ориентированное моделирование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Совместная работа на основе модели в среде общих данных.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Интеграция данных с ERP системами для управления финансовыми, материальными и трудовыми ресурсами.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1285</Words>
  <Application>Microsoft Office PowerPoint</Application>
  <PresentationFormat>Экран (16:9)</PresentationFormat>
  <Paragraphs>194</Paragraphs>
  <Slides>10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</vt:lpstr>
      <vt:lpstr>Symbol</vt:lpstr>
      <vt:lpstr>ヒラギノ角ゴ Pro W3</vt:lpstr>
      <vt:lpstr>Gill Sans</vt:lpstr>
      <vt:lpstr>Helvetica LT Black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Tatyana</dc:creator>
  <cp:lastModifiedBy>Гадзевич Татьяна Борисовна</cp:lastModifiedBy>
  <cp:revision>236</cp:revision>
  <dcterms:modified xsi:type="dcterms:W3CDTF">2018-12-06T08:51:33Z</dcterms:modified>
</cp:coreProperties>
</file>